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5" r:id="rId4"/>
    <p:sldMasterId id="2147483648" r:id="rId5"/>
    <p:sldMasterId id="2147483676" r:id="rId6"/>
  </p:sldMasterIdLst>
  <p:notesMasterIdLst>
    <p:notesMasterId r:id="rId15"/>
  </p:notesMasterIdLst>
  <p:sldIdLst>
    <p:sldId id="281" r:id="rId7"/>
    <p:sldId id="322" r:id="rId8"/>
    <p:sldId id="325" r:id="rId9"/>
    <p:sldId id="328" r:id="rId10"/>
    <p:sldId id="321" r:id="rId11"/>
    <p:sldId id="324" r:id="rId12"/>
    <p:sldId id="329" r:id="rId13"/>
    <p:sldId id="33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RECA Green Design Template" id="{BF1CC716-A919-4887-AA16-6E97F237BE15}">
          <p14:sldIdLst>
            <p14:sldId id="281"/>
            <p14:sldId id="322"/>
            <p14:sldId id="325"/>
            <p14:sldId id="328"/>
            <p14:sldId id="321"/>
            <p14:sldId id="324"/>
            <p14:sldId id="329"/>
            <p14:sldId id="3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B54"/>
    <a:srgbClr val="A5CD39"/>
    <a:srgbClr val="FBAE1A"/>
    <a:srgbClr val="2EBFC4"/>
    <a:srgbClr val="889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280" autoAdjust="0"/>
  </p:normalViewPr>
  <p:slideViewPr>
    <p:cSldViewPr snapToGrid="0" snapToObjects="1">
      <p:cViewPr varScale="1">
        <p:scale>
          <a:sx n="86" d="100"/>
          <a:sy n="86" d="100"/>
        </p:scale>
        <p:origin x="840" y="90"/>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51A26-189A-4D32-99AC-8299B8EC25A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F7DA94D-4D4B-4D84-AFEC-F0C5173ECF40}">
      <dgm:prSet phldrT="[Text]"/>
      <dgm:spPr/>
      <dgm:t>
        <a:bodyPr/>
        <a:lstStyle/>
        <a:p>
          <a:r>
            <a:rPr lang="en-US" b="1" dirty="0">
              <a:solidFill>
                <a:srgbClr val="068B54"/>
              </a:solidFill>
            </a:rPr>
            <a:t>Jan./Feb. </a:t>
          </a:r>
          <a:r>
            <a:rPr lang="en-US" dirty="0"/>
            <a:t>Prepare the co-op for change</a:t>
          </a:r>
        </a:p>
      </dgm:t>
    </dgm:pt>
    <dgm:pt modelId="{4CC1290E-422A-464F-BC65-6C2AB2A671C4}" type="parTrans" cxnId="{47D7302A-3CDA-48F6-B204-8FF81F7E1D20}">
      <dgm:prSet/>
      <dgm:spPr/>
      <dgm:t>
        <a:bodyPr/>
        <a:lstStyle/>
        <a:p>
          <a:endParaRPr lang="en-US"/>
        </a:p>
      </dgm:t>
    </dgm:pt>
    <dgm:pt modelId="{B03ABCCF-CB48-4A40-A3FC-571739D6041A}" type="sibTrans" cxnId="{47D7302A-3CDA-48F6-B204-8FF81F7E1D20}">
      <dgm:prSet/>
      <dgm:spPr/>
      <dgm:t>
        <a:bodyPr/>
        <a:lstStyle/>
        <a:p>
          <a:endParaRPr lang="en-US"/>
        </a:p>
      </dgm:t>
    </dgm:pt>
    <dgm:pt modelId="{4CB84023-70EB-4A8C-983B-B8E9BA6C9768}">
      <dgm:prSet phldrT="[Text]"/>
      <dgm:spPr/>
      <dgm:t>
        <a:bodyPr/>
        <a:lstStyle/>
        <a:p>
          <a:r>
            <a:rPr lang="en-US" b="1" dirty="0">
              <a:solidFill>
                <a:srgbClr val="068B54"/>
              </a:solidFill>
            </a:rPr>
            <a:t>March </a:t>
          </a:r>
        </a:p>
        <a:p>
          <a:r>
            <a:rPr lang="en-US" b="1" dirty="0"/>
            <a:t>Launch </a:t>
          </a:r>
        </a:p>
        <a:p>
          <a:r>
            <a:rPr lang="en-US" dirty="0"/>
            <a:t>New Materials Available</a:t>
          </a:r>
        </a:p>
      </dgm:t>
    </dgm:pt>
    <dgm:pt modelId="{B3AA9780-F8CA-49B3-8887-412B8C6CB382}" type="parTrans" cxnId="{D6861BD7-2309-4DA4-AF99-75E1FC8EB3CC}">
      <dgm:prSet/>
      <dgm:spPr/>
      <dgm:t>
        <a:bodyPr/>
        <a:lstStyle/>
        <a:p>
          <a:endParaRPr lang="en-US"/>
        </a:p>
      </dgm:t>
    </dgm:pt>
    <dgm:pt modelId="{39E4401D-D37F-43C0-855C-8D88F972BECD}" type="sibTrans" cxnId="{D6861BD7-2309-4DA4-AF99-75E1FC8EB3CC}">
      <dgm:prSet/>
      <dgm:spPr/>
      <dgm:t>
        <a:bodyPr/>
        <a:lstStyle/>
        <a:p>
          <a:endParaRPr lang="en-US"/>
        </a:p>
      </dgm:t>
    </dgm:pt>
    <dgm:pt modelId="{882B9694-31C5-4632-969B-D5F7B4CEE1E6}">
      <dgm:prSet/>
      <dgm:spPr/>
      <dgm:t>
        <a:bodyPr/>
        <a:lstStyle/>
        <a:p>
          <a:r>
            <a:rPr lang="en-US" b="1" dirty="0">
              <a:solidFill>
                <a:srgbClr val="068B54"/>
              </a:solidFill>
            </a:rPr>
            <a:t>April-Dec.</a:t>
          </a:r>
        </a:p>
        <a:p>
          <a:r>
            <a:rPr lang="en-US" dirty="0"/>
            <a:t>Stay Engaged</a:t>
          </a:r>
        </a:p>
      </dgm:t>
    </dgm:pt>
    <dgm:pt modelId="{0184C11E-5839-4337-93AC-B84BEA2AD4AA}" type="parTrans" cxnId="{31057382-D573-41D6-8454-3B8C242E71F0}">
      <dgm:prSet/>
      <dgm:spPr/>
      <dgm:t>
        <a:bodyPr/>
        <a:lstStyle/>
        <a:p>
          <a:endParaRPr lang="en-US"/>
        </a:p>
      </dgm:t>
    </dgm:pt>
    <dgm:pt modelId="{E2F9ADB2-3085-45CA-900B-07525D584E2C}" type="sibTrans" cxnId="{31057382-D573-41D6-8454-3B8C242E71F0}">
      <dgm:prSet/>
      <dgm:spPr/>
      <dgm:t>
        <a:bodyPr/>
        <a:lstStyle/>
        <a:p>
          <a:endParaRPr lang="en-US"/>
        </a:p>
      </dgm:t>
    </dgm:pt>
    <dgm:pt modelId="{4D46FEC7-56D5-42ED-B354-50013A69E883}" type="pres">
      <dgm:prSet presAssocID="{05551A26-189A-4D32-99AC-8299B8EC25A6}" presName="Name0" presStyleCnt="0">
        <dgm:presLayoutVars>
          <dgm:chMax val="11"/>
          <dgm:chPref val="11"/>
          <dgm:dir/>
          <dgm:resizeHandles/>
        </dgm:presLayoutVars>
      </dgm:prSet>
      <dgm:spPr/>
    </dgm:pt>
    <dgm:pt modelId="{BFCD54FC-E11B-4286-BB5B-4D3C187CA85B}" type="pres">
      <dgm:prSet presAssocID="{882B9694-31C5-4632-969B-D5F7B4CEE1E6}" presName="Accent3" presStyleCnt="0"/>
      <dgm:spPr/>
    </dgm:pt>
    <dgm:pt modelId="{74C1FA7C-B87E-4710-99CF-24656266EDC5}" type="pres">
      <dgm:prSet presAssocID="{882B9694-31C5-4632-969B-D5F7B4CEE1E6}" presName="Accent" presStyleLbl="node1" presStyleIdx="0" presStyleCnt="3"/>
      <dgm:spPr/>
    </dgm:pt>
    <dgm:pt modelId="{2D10F776-D34C-4563-925D-41802F836C1E}" type="pres">
      <dgm:prSet presAssocID="{882B9694-31C5-4632-969B-D5F7B4CEE1E6}" presName="ParentBackground3" presStyleCnt="0"/>
      <dgm:spPr/>
    </dgm:pt>
    <dgm:pt modelId="{5609F669-5A5C-43D6-9092-93635DFC3BB1}" type="pres">
      <dgm:prSet presAssocID="{882B9694-31C5-4632-969B-D5F7B4CEE1E6}" presName="ParentBackground" presStyleLbl="fgAcc1" presStyleIdx="0" presStyleCnt="3"/>
      <dgm:spPr/>
    </dgm:pt>
    <dgm:pt modelId="{8AF7D2E5-6989-476F-9CA7-6917E58829A0}" type="pres">
      <dgm:prSet presAssocID="{882B9694-31C5-4632-969B-D5F7B4CEE1E6}" presName="Parent3" presStyleLbl="revTx" presStyleIdx="0" presStyleCnt="0">
        <dgm:presLayoutVars>
          <dgm:chMax val="1"/>
          <dgm:chPref val="1"/>
          <dgm:bulletEnabled val="1"/>
        </dgm:presLayoutVars>
      </dgm:prSet>
      <dgm:spPr/>
    </dgm:pt>
    <dgm:pt modelId="{55F40CD6-D3E7-4C18-82EB-D05722F7D767}" type="pres">
      <dgm:prSet presAssocID="{4CB84023-70EB-4A8C-983B-B8E9BA6C9768}" presName="Accent2" presStyleCnt="0"/>
      <dgm:spPr/>
    </dgm:pt>
    <dgm:pt modelId="{DEA61086-88D1-45D6-B32C-EA9F129E7BE2}" type="pres">
      <dgm:prSet presAssocID="{4CB84023-70EB-4A8C-983B-B8E9BA6C9768}" presName="Accent" presStyleLbl="node1" presStyleIdx="1" presStyleCnt="3"/>
      <dgm:spPr/>
    </dgm:pt>
    <dgm:pt modelId="{DA247B63-0019-4F67-BD7C-0CF07A3220E4}" type="pres">
      <dgm:prSet presAssocID="{4CB84023-70EB-4A8C-983B-B8E9BA6C9768}" presName="ParentBackground2" presStyleCnt="0"/>
      <dgm:spPr/>
    </dgm:pt>
    <dgm:pt modelId="{992F3567-6EE3-47D3-9D9C-E8D5777640DC}" type="pres">
      <dgm:prSet presAssocID="{4CB84023-70EB-4A8C-983B-B8E9BA6C9768}" presName="ParentBackground" presStyleLbl="fgAcc1" presStyleIdx="1" presStyleCnt="3"/>
      <dgm:spPr/>
    </dgm:pt>
    <dgm:pt modelId="{E2B30FC0-D23D-40D3-9D6D-9F50DC5FD234}" type="pres">
      <dgm:prSet presAssocID="{4CB84023-70EB-4A8C-983B-B8E9BA6C9768}" presName="Parent2" presStyleLbl="revTx" presStyleIdx="0" presStyleCnt="0">
        <dgm:presLayoutVars>
          <dgm:chMax val="1"/>
          <dgm:chPref val="1"/>
          <dgm:bulletEnabled val="1"/>
        </dgm:presLayoutVars>
      </dgm:prSet>
      <dgm:spPr/>
    </dgm:pt>
    <dgm:pt modelId="{2B9FF132-7CD8-4E10-9041-EE74154948F2}" type="pres">
      <dgm:prSet presAssocID="{6F7DA94D-4D4B-4D84-AFEC-F0C5173ECF40}" presName="Accent1" presStyleCnt="0"/>
      <dgm:spPr/>
    </dgm:pt>
    <dgm:pt modelId="{FDEC271B-4A36-460A-BD1C-8939D5497ED8}" type="pres">
      <dgm:prSet presAssocID="{6F7DA94D-4D4B-4D84-AFEC-F0C5173ECF40}" presName="Accent" presStyleLbl="node1" presStyleIdx="2" presStyleCnt="3"/>
      <dgm:spPr/>
    </dgm:pt>
    <dgm:pt modelId="{54DD0BBF-0877-40CB-8D15-054B942D6094}" type="pres">
      <dgm:prSet presAssocID="{6F7DA94D-4D4B-4D84-AFEC-F0C5173ECF40}" presName="ParentBackground1" presStyleCnt="0"/>
      <dgm:spPr/>
    </dgm:pt>
    <dgm:pt modelId="{9ABC43A1-9803-4575-82FE-8E5BEBBFB52B}" type="pres">
      <dgm:prSet presAssocID="{6F7DA94D-4D4B-4D84-AFEC-F0C5173ECF40}" presName="ParentBackground" presStyleLbl="fgAcc1" presStyleIdx="2" presStyleCnt="3"/>
      <dgm:spPr/>
    </dgm:pt>
    <dgm:pt modelId="{568AB876-A93B-43B1-A5ED-D077ECB8C863}" type="pres">
      <dgm:prSet presAssocID="{6F7DA94D-4D4B-4D84-AFEC-F0C5173ECF40}" presName="Parent1" presStyleLbl="revTx" presStyleIdx="0" presStyleCnt="0">
        <dgm:presLayoutVars>
          <dgm:chMax val="1"/>
          <dgm:chPref val="1"/>
          <dgm:bulletEnabled val="1"/>
        </dgm:presLayoutVars>
      </dgm:prSet>
      <dgm:spPr/>
    </dgm:pt>
  </dgm:ptLst>
  <dgm:cxnLst>
    <dgm:cxn modelId="{CE716D18-746C-4155-8F5F-45D11FB195F0}" type="presOf" srcId="{6F7DA94D-4D4B-4D84-AFEC-F0C5173ECF40}" destId="{568AB876-A93B-43B1-A5ED-D077ECB8C863}" srcOrd="1" destOrd="0" presId="urn:microsoft.com/office/officeart/2011/layout/CircleProcess"/>
    <dgm:cxn modelId="{47D7302A-3CDA-48F6-B204-8FF81F7E1D20}" srcId="{05551A26-189A-4D32-99AC-8299B8EC25A6}" destId="{6F7DA94D-4D4B-4D84-AFEC-F0C5173ECF40}" srcOrd="0" destOrd="0" parTransId="{4CC1290E-422A-464F-BC65-6C2AB2A671C4}" sibTransId="{B03ABCCF-CB48-4A40-A3FC-571739D6041A}"/>
    <dgm:cxn modelId="{ABF3F834-5722-4D17-B8FB-91138DCA04CF}" type="presOf" srcId="{4CB84023-70EB-4A8C-983B-B8E9BA6C9768}" destId="{E2B30FC0-D23D-40D3-9D6D-9F50DC5FD234}" srcOrd="1" destOrd="0" presId="urn:microsoft.com/office/officeart/2011/layout/CircleProcess"/>
    <dgm:cxn modelId="{0ECC705A-9E51-4DF3-9D2F-E79DB93C57AE}" type="presOf" srcId="{05551A26-189A-4D32-99AC-8299B8EC25A6}" destId="{4D46FEC7-56D5-42ED-B354-50013A69E883}" srcOrd="0" destOrd="0" presId="urn:microsoft.com/office/officeart/2011/layout/CircleProcess"/>
    <dgm:cxn modelId="{1D61AF81-0A7A-4A84-81C7-5D6970A2D745}" type="presOf" srcId="{882B9694-31C5-4632-969B-D5F7B4CEE1E6}" destId="{5609F669-5A5C-43D6-9092-93635DFC3BB1}" srcOrd="0" destOrd="0" presId="urn:microsoft.com/office/officeart/2011/layout/CircleProcess"/>
    <dgm:cxn modelId="{31057382-D573-41D6-8454-3B8C242E71F0}" srcId="{05551A26-189A-4D32-99AC-8299B8EC25A6}" destId="{882B9694-31C5-4632-969B-D5F7B4CEE1E6}" srcOrd="2" destOrd="0" parTransId="{0184C11E-5839-4337-93AC-B84BEA2AD4AA}" sibTransId="{E2F9ADB2-3085-45CA-900B-07525D584E2C}"/>
    <dgm:cxn modelId="{9D7072AA-3641-4F09-BD29-86DCC8632A4A}" type="presOf" srcId="{882B9694-31C5-4632-969B-D5F7B4CEE1E6}" destId="{8AF7D2E5-6989-476F-9CA7-6917E58829A0}" srcOrd="1" destOrd="0" presId="urn:microsoft.com/office/officeart/2011/layout/CircleProcess"/>
    <dgm:cxn modelId="{C77612B7-D737-45E6-A56E-76D264EB490A}" type="presOf" srcId="{4CB84023-70EB-4A8C-983B-B8E9BA6C9768}" destId="{992F3567-6EE3-47D3-9D9C-E8D5777640DC}" srcOrd="0" destOrd="0" presId="urn:microsoft.com/office/officeart/2011/layout/CircleProcess"/>
    <dgm:cxn modelId="{D6861BD7-2309-4DA4-AF99-75E1FC8EB3CC}" srcId="{05551A26-189A-4D32-99AC-8299B8EC25A6}" destId="{4CB84023-70EB-4A8C-983B-B8E9BA6C9768}" srcOrd="1" destOrd="0" parTransId="{B3AA9780-F8CA-49B3-8887-412B8C6CB382}" sibTransId="{39E4401D-D37F-43C0-855C-8D88F972BECD}"/>
    <dgm:cxn modelId="{85839AEC-393C-4F1A-AEE8-EA64B1BCEC4A}" type="presOf" srcId="{6F7DA94D-4D4B-4D84-AFEC-F0C5173ECF40}" destId="{9ABC43A1-9803-4575-82FE-8E5BEBBFB52B}" srcOrd="0" destOrd="0" presId="urn:microsoft.com/office/officeart/2011/layout/CircleProcess"/>
    <dgm:cxn modelId="{62C1CC4D-327B-441C-9D5C-74D6A95DF281}" type="presParOf" srcId="{4D46FEC7-56D5-42ED-B354-50013A69E883}" destId="{BFCD54FC-E11B-4286-BB5B-4D3C187CA85B}" srcOrd="0" destOrd="0" presId="urn:microsoft.com/office/officeart/2011/layout/CircleProcess"/>
    <dgm:cxn modelId="{06B60C02-1EAA-4187-A528-D9F123DC3A88}" type="presParOf" srcId="{BFCD54FC-E11B-4286-BB5B-4D3C187CA85B}" destId="{74C1FA7C-B87E-4710-99CF-24656266EDC5}" srcOrd="0" destOrd="0" presId="urn:microsoft.com/office/officeart/2011/layout/CircleProcess"/>
    <dgm:cxn modelId="{0EA9C50D-152A-46EE-8D98-D48B45228199}" type="presParOf" srcId="{4D46FEC7-56D5-42ED-B354-50013A69E883}" destId="{2D10F776-D34C-4563-925D-41802F836C1E}" srcOrd="1" destOrd="0" presId="urn:microsoft.com/office/officeart/2011/layout/CircleProcess"/>
    <dgm:cxn modelId="{5A32304D-C299-4652-9AED-667CB3DB7691}" type="presParOf" srcId="{2D10F776-D34C-4563-925D-41802F836C1E}" destId="{5609F669-5A5C-43D6-9092-93635DFC3BB1}" srcOrd="0" destOrd="0" presId="urn:microsoft.com/office/officeart/2011/layout/CircleProcess"/>
    <dgm:cxn modelId="{3E4D3BFD-0E65-494B-9CB3-D95A397B3CE9}" type="presParOf" srcId="{4D46FEC7-56D5-42ED-B354-50013A69E883}" destId="{8AF7D2E5-6989-476F-9CA7-6917E58829A0}" srcOrd="2" destOrd="0" presId="urn:microsoft.com/office/officeart/2011/layout/CircleProcess"/>
    <dgm:cxn modelId="{C74D7080-F790-443C-8EC6-0CABDA404DB7}" type="presParOf" srcId="{4D46FEC7-56D5-42ED-B354-50013A69E883}" destId="{55F40CD6-D3E7-4C18-82EB-D05722F7D767}" srcOrd="3" destOrd="0" presId="urn:microsoft.com/office/officeart/2011/layout/CircleProcess"/>
    <dgm:cxn modelId="{DFE08ECA-D0E0-4673-8399-9CFD32C934BB}" type="presParOf" srcId="{55F40CD6-D3E7-4C18-82EB-D05722F7D767}" destId="{DEA61086-88D1-45D6-B32C-EA9F129E7BE2}" srcOrd="0" destOrd="0" presId="urn:microsoft.com/office/officeart/2011/layout/CircleProcess"/>
    <dgm:cxn modelId="{E6C0AED6-D4C4-4226-8EDE-246995D2BF94}" type="presParOf" srcId="{4D46FEC7-56D5-42ED-B354-50013A69E883}" destId="{DA247B63-0019-4F67-BD7C-0CF07A3220E4}" srcOrd="4" destOrd="0" presId="urn:microsoft.com/office/officeart/2011/layout/CircleProcess"/>
    <dgm:cxn modelId="{5C681B9B-3C7C-4036-A4E7-DE88ADF4B870}" type="presParOf" srcId="{DA247B63-0019-4F67-BD7C-0CF07A3220E4}" destId="{992F3567-6EE3-47D3-9D9C-E8D5777640DC}" srcOrd="0" destOrd="0" presId="urn:microsoft.com/office/officeart/2011/layout/CircleProcess"/>
    <dgm:cxn modelId="{3E33077F-57C4-4A2C-B775-D6B08CA65A38}" type="presParOf" srcId="{4D46FEC7-56D5-42ED-B354-50013A69E883}" destId="{E2B30FC0-D23D-40D3-9D6D-9F50DC5FD234}" srcOrd="5" destOrd="0" presId="urn:microsoft.com/office/officeart/2011/layout/CircleProcess"/>
    <dgm:cxn modelId="{19D8EC20-40E3-4756-B1B7-3464DFE1A6EF}" type="presParOf" srcId="{4D46FEC7-56D5-42ED-B354-50013A69E883}" destId="{2B9FF132-7CD8-4E10-9041-EE74154948F2}" srcOrd="6" destOrd="0" presId="urn:microsoft.com/office/officeart/2011/layout/CircleProcess"/>
    <dgm:cxn modelId="{045BDAF6-8B55-4A5C-9FDC-F155EF923C9B}" type="presParOf" srcId="{2B9FF132-7CD8-4E10-9041-EE74154948F2}" destId="{FDEC271B-4A36-460A-BD1C-8939D5497ED8}" srcOrd="0" destOrd="0" presId="urn:microsoft.com/office/officeart/2011/layout/CircleProcess"/>
    <dgm:cxn modelId="{26FBB25B-7E8E-4978-A61F-FDDBBA2B4A9F}" type="presParOf" srcId="{4D46FEC7-56D5-42ED-B354-50013A69E883}" destId="{54DD0BBF-0877-40CB-8D15-054B942D6094}" srcOrd="7" destOrd="0" presId="urn:microsoft.com/office/officeart/2011/layout/CircleProcess"/>
    <dgm:cxn modelId="{BFC846EF-C7DC-41F0-AD73-1DF8ACB95D61}" type="presParOf" srcId="{54DD0BBF-0877-40CB-8D15-054B942D6094}" destId="{9ABC43A1-9803-4575-82FE-8E5BEBBFB52B}" srcOrd="0" destOrd="0" presId="urn:microsoft.com/office/officeart/2011/layout/CircleProcess"/>
    <dgm:cxn modelId="{9795088F-723D-49F4-90EE-B36BCA41CB7A}" type="presParOf" srcId="{4D46FEC7-56D5-42ED-B354-50013A69E883}" destId="{568AB876-A93B-43B1-A5ED-D077ECB8C86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FA7C-B87E-4710-99CF-24656266EDC5}">
      <dsp:nvSpPr>
        <dsp:cNvPr id="0" name=""/>
        <dsp:cNvSpPr/>
      </dsp:nvSpPr>
      <dsp:spPr>
        <a:xfrm>
          <a:off x="7184448" y="859735"/>
          <a:ext cx="2277417" cy="22778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9F669-5A5C-43D6-9092-93635DFC3BB1}">
      <dsp:nvSpPr>
        <dsp:cNvPr id="0" name=""/>
        <dsp:cNvSpPr/>
      </dsp:nvSpPr>
      <dsp:spPr>
        <a:xfrm>
          <a:off x="7260066" y="935676"/>
          <a:ext cx="2126182" cy="21259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68B54"/>
              </a:solidFill>
            </a:rPr>
            <a:t>April-Dec.</a:t>
          </a:r>
        </a:p>
        <a:p>
          <a:pPr marL="0" lvl="0" indent="0" algn="ctr" defTabSz="844550">
            <a:lnSpc>
              <a:spcPct val="90000"/>
            </a:lnSpc>
            <a:spcBef>
              <a:spcPct val="0"/>
            </a:spcBef>
            <a:spcAft>
              <a:spcPct val="35000"/>
            </a:spcAft>
            <a:buNone/>
          </a:pPr>
          <a:r>
            <a:rPr lang="en-US" sz="1900" kern="1200" dirty="0"/>
            <a:t>Stay Engaged</a:t>
          </a:r>
        </a:p>
      </dsp:txBody>
      <dsp:txXfrm>
        <a:off x="7564018" y="1239441"/>
        <a:ext cx="1518278" cy="1518426"/>
      </dsp:txXfrm>
    </dsp:sp>
    <dsp:sp modelId="{DEA61086-88D1-45D6-B32C-EA9F129E7BE2}">
      <dsp:nvSpPr>
        <dsp:cNvPr id="0" name=""/>
        <dsp:cNvSpPr/>
      </dsp:nvSpPr>
      <dsp:spPr>
        <a:xfrm rot="2700000">
          <a:off x="4833415" y="862488"/>
          <a:ext cx="2271932" cy="227193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F3567-6EE3-47D3-9D9C-E8D5777640DC}">
      <dsp:nvSpPr>
        <dsp:cNvPr id="0" name=""/>
        <dsp:cNvSpPr/>
      </dsp:nvSpPr>
      <dsp:spPr>
        <a:xfrm>
          <a:off x="4906290" y="935676"/>
          <a:ext cx="2126182" cy="21259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68B54"/>
              </a:solidFill>
            </a:rPr>
            <a:t>March </a:t>
          </a:r>
        </a:p>
        <a:p>
          <a:pPr marL="0" lvl="0" indent="0" algn="ctr" defTabSz="844550">
            <a:lnSpc>
              <a:spcPct val="90000"/>
            </a:lnSpc>
            <a:spcBef>
              <a:spcPct val="0"/>
            </a:spcBef>
            <a:spcAft>
              <a:spcPct val="35000"/>
            </a:spcAft>
            <a:buNone/>
          </a:pPr>
          <a:r>
            <a:rPr lang="en-US" sz="1900" b="1" kern="1200" dirty="0"/>
            <a:t>Launch </a:t>
          </a:r>
        </a:p>
        <a:p>
          <a:pPr marL="0" lvl="0" indent="0" algn="ctr" defTabSz="844550">
            <a:lnSpc>
              <a:spcPct val="90000"/>
            </a:lnSpc>
            <a:spcBef>
              <a:spcPct val="0"/>
            </a:spcBef>
            <a:spcAft>
              <a:spcPct val="35000"/>
            </a:spcAft>
            <a:buNone/>
          </a:pPr>
          <a:r>
            <a:rPr lang="en-US" sz="1900" kern="1200" dirty="0"/>
            <a:t>New Materials Available</a:t>
          </a:r>
        </a:p>
      </dsp:txBody>
      <dsp:txXfrm>
        <a:off x="5210242" y="1239441"/>
        <a:ext cx="1518278" cy="1518426"/>
      </dsp:txXfrm>
    </dsp:sp>
    <dsp:sp modelId="{FDEC271B-4A36-460A-BD1C-8939D5497ED8}">
      <dsp:nvSpPr>
        <dsp:cNvPr id="0" name=""/>
        <dsp:cNvSpPr/>
      </dsp:nvSpPr>
      <dsp:spPr>
        <a:xfrm rot="2700000">
          <a:off x="2479639" y="862488"/>
          <a:ext cx="2271932" cy="227193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C43A1-9803-4575-82FE-8E5BEBBFB52B}">
      <dsp:nvSpPr>
        <dsp:cNvPr id="0" name=""/>
        <dsp:cNvSpPr/>
      </dsp:nvSpPr>
      <dsp:spPr>
        <a:xfrm>
          <a:off x="2552513" y="935676"/>
          <a:ext cx="2126182" cy="21259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68B54"/>
              </a:solidFill>
            </a:rPr>
            <a:t>Jan./Feb. </a:t>
          </a:r>
          <a:r>
            <a:rPr lang="en-US" sz="1900" kern="1200" dirty="0"/>
            <a:t>Prepare the co-op for change</a:t>
          </a:r>
        </a:p>
      </dsp:txBody>
      <dsp:txXfrm>
        <a:off x="2856465" y="1239441"/>
        <a:ext cx="1518278" cy="151842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814A3-72E1-3943-BE42-D1C8BC611C72}" type="datetimeFigureOut">
              <a:rPr lang="en-US" smtClean="0"/>
              <a:t>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ADA2A-51FC-214B-B910-AF601010584B}" type="slidenum">
              <a:rPr lang="en-US" smtClean="0"/>
              <a:t>‹#›</a:t>
            </a:fld>
            <a:endParaRPr lang="en-US" dirty="0"/>
          </a:p>
        </p:txBody>
      </p:sp>
    </p:spTree>
    <p:extLst>
      <p:ext uri="{BB962C8B-B14F-4D97-AF65-F5344CB8AC3E}">
        <p14:creationId xmlns:p14="http://schemas.microsoft.com/office/powerpoint/2010/main" val="106895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NRECA established the Action Committee for Rural Electrification 56 years ago as it’s political action committee (PAC) supporting candidates who speak for the interests of electric co-ops and their consumer-members. The name of the PAC was then, as it is now, commonly referred to by the acronym, “ACRE.”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early days of ACRE, when acronyms were less prevalent than they are today, the connection between ACRE and its mission was understood by policymakers.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today, its intrinsic relationship to electric co-ops is no longer obvious.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a:t>
            </a:fld>
            <a:endParaRPr lang="en-US" dirty="0"/>
          </a:p>
        </p:txBody>
      </p:sp>
    </p:spTree>
    <p:extLst>
      <p:ext uri="{BB962C8B-B14F-4D97-AF65-F5344CB8AC3E}">
        <p14:creationId xmlns:p14="http://schemas.microsoft.com/office/powerpoint/2010/main" val="336925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endParaRPr lang="en-US" dirty="0"/>
          </a:p>
          <a:p>
            <a:pPr marL="285750" marR="0" indent="-2857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NRECA continues its advocacy on behalf of the membership, it is critical that all advocacy programs strongly connect back to the political identity of NRECA and America’s electric cooperatives.</a:t>
            </a:r>
          </a:p>
          <a:p>
            <a:pPr marL="285750" marR="0" indent="-285750">
              <a:lnSpc>
                <a:spcPct val="107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With the ACRE brand so disconnected from the NRECA brand, it was time to consider a name change. </a:t>
            </a:r>
          </a:p>
          <a:p>
            <a:pPr marL="285750" marR="0" indent="-285750">
              <a:lnSpc>
                <a:spcPct val="107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2</a:t>
            </a:fld>
            <a:endParaRPr lang="en-US" dirty="0"/>
          </a:p>
        </p:txBody>
      </p:sp>
    </p:spTree>
    <p:extLst>
      <p:ext uri="{BB962C8B-B14F-4D97-AF65-F5344CB8AC3E}">
        <p14:creationId xmlns:p14="http://schemas.microsoft.com/office/powerpoint/2010/main" val="366895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NRECA’s first step was getting feedback from the people who were closest to ACRE – donors and the policymakers. They conducted interviews and focus groups with D.C. policymakers and PAC donors to assess their attitudes towards the ACRE brand. This slide reflects the feedback received from these audiences when asked what renaming and rebranding ACRE would do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research revealed that both internal and external stakeholders were in clear agreement that NRECA should rename and rebrand ACRE in a way that made the PAC’s identity more strongly and explicitly connected to America’s electric cooperatives.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3</a:t>
            </a:fld>
            <a:endParaRPr lang="en-US" dirty="0"/>
          </a:p>
        </p:txBody>
      </p:sp>
    </p:spTree>
    <p:extLst>
      <p:ext uri="{BB962C8B-B14F-4D97-AF65-F5344CB8AC3E}">
        <p14:creationId xmlns:p14="http://schemas.microsoft.com/office/powerpoint/2010/main" val="92405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br>
              <a:rPr lang="en-US" dirty="0"/>
            </a:br>
            <a:r>
              <a:rPr lang="en-US" dirty="0"/>
              <a:t>And so, without further ado, here is the future of NRECA’s PAC: America’s Electric Cooperatives PAC. </a:t>
            </a:r>
          </a:p>
        </p:txBody>
      </p:sp>
      <p:sp>
        <p:nvSpPr>
          <p:cNvPr id="4" name="Slide Number Placeholder 3"/>
          <p:cNvSpPr>
            <a:spLocks noGrp="1"/>
          </p:cNvSpPr>
          <p:nvPr>
            <p:ph type="sldNum" sz="quarter" idx="5"/>
          </p:nvPr>
        </p:nvSpPr>
        <p:spPr/>
        <p:txBody>
          <a:bodyPr/>
          <a:lstStyle/>
          <a:p>
            <a:fld id="{0CBADA2A-51FC-214B-B910-AF601010584B}" type="slidenum">
              <a:rPr lang="en-US" smtClean="0"/>
              <a:t>4</a:t>
            </a:fld>
            <a:endParaRPr lang="en-US" dirty="0"/>
          </a:p>
        </p:txBody>
      </p:sp>
    </p:spTree>
    <p:extLst>
      <p:ext uri="{BB962C8B-B14F-4D97-AF65-F5344CB8AC3E}">
        <p14:creationId xmlns:p14="http://schemas.microsoft.com/office/powerpoint/2010/main" val="406418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enhance recognition with NRECA’s brand, the new name uses NRECA’s brand tagline and signature “green ball” design. It also no longer shortens the PAC identity to an acronym which will keep “electric cooperatives” top of mind upon first glance in all mediums. </a:t>
            </a:r>
            <a:br>
              <a:rPr lang="en-US" sz="1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rPr>
              <a:t>This new name and visual identity will enable NRECA to advance the interests of its members and donors by clearly identifying where PAC contributions come from and aligning it to NRECA’s brand and reputation which is well-known and well-respected among policymakers.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Times New Roman" panose="02020603050405020304" pitchFamily="18" charset="0"/>
                <a:ea typeface="Calibri" panose="020F0502020204030204" pitchFamily="34" charset="0"/>
              </a:rPr>
              <a:t>The expectation is that the new brand, with its connection to electric cooperatives and NRECA, will strengthen and unify NRECA’s advocacy efforts across the board and increase the value of donor contributions.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NRECA, this shift is an opportunity to energize current donors and expand outreach to potential new donors through a PAC communications strategy in 2023. </a:t>
            </a:r>
            <a:r>
              <a:rPr lang="en-US" sz="18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CBADA2A-51FC-214B-B910-AF601010584B}" type="slidenum">
              <a:rPr lang="en-US" smtClean="0"/>
              <a:t>5</a:t>
            </a:fld>
            <a:endParaRPr lang="en-US" dirty="0"/>
          </a:p>
        </p:txBody>
      </p:sp>
    </p:spTree>
    <p:extLst>
      <p:ext uri="{BB962C8B-B14F-4D97-AF65-F5344CB8AC3E}">
        <p14:creationId xmlns:p14="http://schemas.microsoft.com/office/powerpoint/2010/main" val="301206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sz="1800" dirty="0"/>
              <a:t>This will be a year-long transition. NRECA is leveraging 2023 events to both preview the new name and identity to key member audiences at events like CEOs at CEO Close-Up and Directors Conferences and then at </a:t>
            </a:r>
            <a:r>
              <a:rPr lang="en-US" sz="1800" dirty="0" err="1"/>
              <a:t>PowerXchange</a:t>
            </a:r>
            <a:r>
              <a:rPr lang="en-US" sz="1800" dirty="0"/>
              <a:t>, announce that transition has taken place and the PAC is now known as America’s Electric Cooperatives PAC. At this time, all materials will be updated to reflect the new brand.</a:t>
            </a:r>
            <a:br>
              <a:rPr lang="en-US" sz="1800" dirty="0"/>
            </a:br>
            <a:br>
              <a:rPr lang="en-US" sz="1800" dirty="0"/>
            </a:br>
            <a:r>
              <a:rPr lang="en-US" sz="1800" b="0" dirty="0"/>
              <a:t>While the new name and brand will go into effect in March, below are a few ways your co-op can prepare for the transition now. </a:t>
            </a:r>
            <a:br>
              <a:rPr lang="en-US" sz="1800" b="0" dirty="0"/>
            </a:br>
            <a:endParaRPr lang="en-US" sz="18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Talk to your staff and prepare the co-op for any necessary changes </a:t>
            </a:r>
          </a:p>
          <a:p>
            <a:pPr lvl="0">
              <a:buFont typeface="Arial" panose="020B0604020202020204" pitchFamily="34" charset="0"/>
              <a:buNone/>
            </a:pPr>
            <a:endParaRPr lang="en-US" sz="1800" b="1" dirty="0"/>
          </a:p>
          <a:p>
            <a:pPr lvl="1">
              <a:buFont typeface="Wingdings" panose="05000000000000000000" pitchFamily="2" charset="2"/>
              <a:buChar char="ü"/>
            </a:pPr>
            <a:r>
              <a:rPr lang="en-US" sz="1800" dirty="0"/>
              <a:t>Review FAQ sheet </a:t>
            </a:r>
          </a:p>
          <a:p>
            <a:pPr lvl="1">
              <a:buFont typeface="Wingdings" panose="05000000000000000000" pitchFamily="2" charset="2"/>
              <a:buChar char="ü"/>
            </a:pPr>
            <a:r>
              <a:rPr lang="en-US" sz="1800" dirty="0"/>
              <a:t>Plan as usual for your annual PAC solicitations</a:t>
            </a:r>
          </a:p>
          <a:p>
            <a:pPr lvl="1">
              <a:buFont typeface="Wingdings" panose="05000000000000000000" pitchFamily="2" charset="2"/>
              <a:buChar char="ü"/>
            </a:pPr>
            <a:r>
              <a:rPr lang="en-US" sz="1800" dirty="0"/>
              <a:t>Join webinars hosted by NRECA</a:t>
            </a:r>
            <a:endParaRPr lang="en-US" dirty="0"/>
          </a:p>
          <a:p>
            <a:pPr lvl="1">
              <a:buFont typeface="Wingdings" panose="05000000000000000000" pitchFamily="2" charset="2"/>
              <a:buChar char="ü"/>
            </a:pPr>
            <a:r>
              <a:rPr lang="en-US" sz="1800" dirty="0"/>
              <a:t>Makes changes to PAC check(s) payee name</a:t>
            </a:r>
          </a:p>
          <a:p>
            <a:pPr lvl="1">
              <a:buFont typeface="Wingdings" panose="05000000000000000000" pitchFamily="2" charset="2"/>
              <a:buChar char="ü"/>
            </a:pPr>
            <a:r>
              <a:rPr lang="en-US" sz="1800" dirty="0"/>
              <a:t>Update payroll deduction and bill addition label</a:t>
            </a:r>
          </a:p>
          <a:p>
            <a:pPr lvl="1">
              <a:buFont typeface="Wingdings" panose="05000000000000000000" pitchFamily="2" charset="2"/>
              <a:buChar char="ü"/>
            </a:pPr>
            <a:r>
              <a:rPr lang="en-US" sz="1800" dirty="0"/>
              <a:t> Make inventory changes for the website and PAC related materials </a:t>
            </a:r>
          </a:p>
          <a:p>
            <a:pPr lvl="1">
              <a:buFont typeface="Wingdings" panose="05000000000000000000" pitchFamily="2" charset="2"/>
              <a:buChar char="ü"/>
            </a:pPr>
            <a:endParaRPr lang="en-US" sz="1800" dirty="0"/>
          </a:p>
          <a:p>
            <a:pPr marL="0" lvl="0" indent="0" algn="l" defTabSz="622300">
              <a:lnSpc>
                <a:spcPct val="90000"/>
              </a:lnSpc>
              <a:spcBef>
                <a:spcPct val="0"/>
              </a:spcBef>
              <a:spcAft>
                <a:spcPct val="15000"/>
              </a:spcAft>
              <a:buFont typeface="Arial" panose="020B0604020202020204" pitchFamily="34" charset="0"/>
              <a:buNone/>
            </a:pPr>
            <a:r>
              <a:rPr lang="en-US" sz="1800" b="1" kern="1200" dirty="0"/>
              <a:t>When we launch on March 6, 2023, you can</a:t>
            </a:r>
          </a:p>
          <a:p>
            <a:pPr marL="457200" lvl="1" indent="0" algn="l" defTabSz="622300">
              <a:lnSpc>
                <a:spcPct val="90000"/>
              </a:lnSpc>
              <a:spcBef>
                <a:spcPct val="0"/>
              </a:spcBef>
              <a:spcAft>
                <a:spcPct val="15000"/>
              </a:spcAft>
              <a:buFont typeface="Wingdings" panose="05000000000000000000" pitchFamily="2" charset="2"/>
              <a:buChar char="ü"/>
            </a:pPr>
            <a:r>
              <a:rPr lang="en-US" sz="1800" b="0" kern="1200" dirty="0"/>
              <a:t>Implement updates and changes as needed </a:t>
            </a:r>
          </a:p>
          <a:p>
            <a:pPr marL="457200" lvl="1" indent="0" algn="l" defTabSz="622300">
              <a:lnSpc>
                <a:spcPct val="90000"/>
              </a:lnSpc>
              <a:spcBef>
                <a:spcPct val="0"/>
              </a:spcBef>
              <a:spcAft>
                <a:spcPct val="15000"/>
              </a:spcAft>
              <a:buFont typeface="Wingdings" panose="05000000000000000000" pitchFamily="2" charset="2"/>
              <a:buChar char="ü"/>
            </a:pPr>
            <a:r>
              <a:rPr lang="en-US" sz="1800" b="0" kern="1200" dirty="0"/>
              <a:t>Download new tools and resources found in the PAC Recruitment Toolkit on cooperative.com</a:t>
            </a:r>
            <a:endParaRPr lang="en-US" sz="1800" b="0" kern="1200" dirty="0">
              <a:solidFill>
                <a:srgbClr val="000000">
                  <a:hueOff val="0"/>
                  <a:satOff val="0"/>
                  <a:lumOff val="0"/>
                  <a:alphaOff val="0"/>
                </a:srgbClr>
              </a:solidFill>
              <a:latin typeface="Calibri" panose="020F0502020204030204"/>
              <a:ea typeface="+mn-ea"/>
              <a:cs typeface="+mn-cs"/>
            </a:endParaRPr>
          </a:p>
          <a:p>
            <a:pPr marL="457200" lvl="1" indent="0" algn="l" defTabSz="622300">
              <a:lnSpc>
                <a:spcPct val="90000"/>
              </a:lnSpc>
              <a:spcBef>
                <a:spcPct val="0"/>
              </a:spcBef>
              <a:spcAft>
                <a:spcPct val="15000"/>
              </a:spcAft>
              <a:buFont typeface="Wingdings" panose="05000000000000000000" pitchFamily="2" charset="2"/>
              <a:buChar char="ü"/>
            </a:pPr>
            <a:r>
              <a:rPr lang="en-US" sz="1800" b="0" kern="1200" dirty="0"/>
              <a:t>Hand out new lapel pins  </a:t>
            </a:r>
            <a:endParaRPr lang="en-US" sz="1800" dirty="0"/>
          </a:p>
          <a:p>
            <a:pPr lvl="1">
              <a:buFont typeface="Wingdings" panose="05000000000000000000" pitchFamily="2" charset="2"/>
              <a:buChar char="ü"/>
            </a:pPr>
            <a:endParaRPr lang="en-US" sz="1800" dirty="0"/>
          </a:p>
          <a:p>
            <a:pPr lvl="0"/>
            <a:r>
              <a:rPr lang="en-US" sz="1800" b="1" dirty="0"/>
              <a:t>Throughout the year, you can stay engaged by</a:t>
            </a:r>
          </a:p>
          <a:p>
            <a:pPr lvl="1">
              <a:buFont typeface="Wingdings" panose="05000000000000000000" pitchFamily="2" charset="2"/>
              <a:buChar char="ü"/>
            </a:pPr>
            <a:r>
              <a:rPr lang="en-US" sz="1800" dirty="0"/>
              <a:t>Monitoring the progress of all updates </a:t>
            </a:r>
          </a:p>
          <a:p>
            <a:pPr lvl="1">
              <a:buFont typeface="Wingdings" panose="05000000000000000000" pitchFamily="2" charset="2"/>
              <a:buChar char="ü"/>
            </a:pPr>
            <a:r>
              <a:rPr lang="en-US" sz="1800" dirty="0"/>
              <a:t>Joining webinars hosted by NRECA providing updates on the rebrand and transition </a:t>
            </a:r>
          </a:p>
          <a:p>
            <a:pPr lvl="1">
              <a:buFont typeface="Wingdings" panose="05000000000000000000" pitchFamily="2" charset="2"/>
              <a:buChar char="ü"/>
            </a:pPr>
            <a:r>
              <a:rPr lang="en-US" sz="1800" dirty="0"/>
              <a:t>Looking for opportunities to engage eligible staff, directors and consumer-members </a:t>
            </a:r>
            <a:endParaRPr lang="en-US" sz="1800" b="0" dirty="0"/>
          </a:p>
          <a:p>
            <a:pPr lvl="1">
              <a:buFont typeface="Wingdings" panose="05000000000000000000" pitchFamily="2" charset="2"/>
              <a:buNone/>
            </a:pPr>
            <a:endParaRPr lang="en-US" sz="1800" b="0" dirty="0"/>
          </a:p>
          <a:p>
            <a:pPr lvl="0">
              <a:buFont typeface="Wingdings" panose="05000000000000000000" pitchFamily="2" charset="2"/>
              <a:buNone/>
            </a:pPr>
            <a:r>
              <a:rPr lang="en-US" sz="1800" b="0" dirty="0"/>
              <a:t>As a note, NRECA will be able to process all PAC contributions addressed to ACRE or America’s Electric Cooperatives PAC throughout the entire transition period.</a:t>
            </a:r>
            <a:endParaRPr lang="en-US" sz="1800" dirty="0"/>
          </a:p>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6</a:t>
            </a:fld>
            <a:endParaRPr lang="en-US" dirty="0"/>
          </a:p>
        </p:txBody>
      </p:sp>
    </p:spTree>
    <p:extLst>
      <p:ext uri="{BB962C8B-B14F-4D97-AF65-F5344CB8AC3E}">
        <p14:creationId xmlns:p14="http://schemas.microsoft.com/office/powerpoint/2010/main" val="162667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NRECA is committed to continuously strengthening its advocacy efforts on behalf of its members.  And now, with the PAC aligned with NRECA’s well-known and highly respected identity, e</a:t>
            </a:r>
            <a:r>
              <a:rPr lang="en-US" sz="1800" dirty="0">
                <a:effectLst/>
                <a:latin typeface="Times New Roman" panose="02020603050405020304" pitchFamily="18" charset="0"/>
                <a:ea typeface="Calibri" panose="020F0502020204030204" pitchFamily="34" charset="0"/>
              </a:rPr>
              <a:t>lectric cooperatives will realize a stronger reputational impact on federal policymakers.</a:t>
            </a:r>
            <a:br>
              <a:rPr lang="en-US" sz="1800" dirty="0">
                <a:effectLst/>
                <a:latin typeface="Times New Roman" panose="02020603050405020304" pitchFamily="18" charset="0"/>
                <a:ea typeface="Calibri" panose="020F0502020204030204" pitchFamily="34" charset="0"/>
              </a:rPr>
            </a:br>
            <a:br>
              <a:rPr lang="en-US" sz="1800" dirty="0">
                <a:effectLst/>
                <a:latin typeface="Times New Roman" panose="02020603050405020304" pitchFamily="18" charset="0"/>
                <a:ea typeface="Calibri" panose="020F0502020204030204" pitchFamily="34" charset="0"/>
              </a:rPr>
            </a:br>
            <a:r>
              <a:rPr lang="en-US" sz="1800" b="0" dirty="0"/>
              <a:t>NRECA is excited to work with electric co-ops to implement the new PAC brand AND to engage eligible employees, co-op directors and consumer-members to join the PAC.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BADA2A-51FC-214B-B910-AF601010584B}" type="slidenum">
              <a:rPr lang="en-US" smtClean="0"/>
              <a:t>7</a:t>
            </a:fld>
            <a:endParaRPr lang="en-US" dirty="0"/>
          </a:p>
        </p:txBody>
      </p:sp>
    </p:spTree>
    <p:extLst>
      <p:ext uri="{BB962C8B-B14F-4D97-AF65-F5344CB8AC3E}">
        <p14:creationId xmlns:p14="http://schemas.microsoft.com/office/powerpoint/2010/main" val="117772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8F205B49-6B55-8648-B204-2004A0C66CA2}" type="datetime4">
              <a:rPr lang="en-US" smtClean="0"/>
              <a:t>February 3, 2023</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7401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No PowerHills">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4881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No Powerhills GREEN">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B2796C85-7915-4F56-8837-858996F6537C}"/>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7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6794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8F205B49-6B55-8648-B204-2004A0C66CA2}" type="datetime4">
              <a:rPr lang="en-US" smtClean="0"/>
              <a:t>February 3, 2023</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5414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2672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56285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04921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780FBB-DC24-485C-A239-E7CBEE103383}"/>
              </a:ext>
            </a:extLst>
          </p:cNvPr>
          <p:cNvSpPr/>
          <p:nvPr userDrawn="1"/>
        </p:nvSpPr>
        <p:spPr>
          <a:xfrm>
            <a:off x="0" y="0"/>
            <a:ext cx="12192000" cy="1088136"/>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628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89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538E261-0042-41E6-8F92-D6A131CB1650}"/>
              </a:ext>
            </a:extLst>
          </p:cNvPr>
          <p:cNvCxnSpPr/>
          <p:nvPr userDrawn="1"/>
        </p:nvCxnSpPr>
        <p:spPr>
          <a:xfrm>
            <a:off x="640080"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DD8361-3FEF-404D-ABEE-7DD018092FC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62E0BF3D-7875-4879-B986-15FBBEEB9467}"/>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252E4FF-F7A5-4A0C-BE33-D23721AC6C9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8599C2C0-37C0-417C-98FB-604272B27B54}"/>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C93ECB-0F02-43DB-9CF2-F2F9593366AC}"/>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1E8D9FA2-A8D6-4C15-807A-F2560D60D443}"/>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C130AF6D-D670-4326-A538-9A4D34197C35}"/>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47944D2B-6683-4142-8E6B-C38CDA5BB2C5}"/>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8F205B49-6B55-8648-B204-2004A0C66CA2}" type="datetime4">
              <a:rPr lang="en-US" smtClean="0"/>
              <a:t>February 3, 2023</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277476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44169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130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3758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7371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70EAE-C57B-48BA-833B-A0D5F41A5BA0}"/>
              </a:ext>
            </a:extLst>
          </p:cNvPr>
          <p:cNvSpPr/>
          <p:nvPr userDrawn="1"/>
        </p:nvSpPr>
        <p:spPr>
          <a:xfrm>
            <a:off x="0" y="0"/>
            <a:ext cx="12192000" cy="1088136"/>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2252441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3EA3BBC-F26C-47CB-9248-FBBC85D194F9}"/>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768659-5008-4130-B911-F9496915B57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80537068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DA21C183-6207-478B-9DFC-92CE2ABF4B4D}"/>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C6DB10-903C-4E15-B04C-0DC067750EB9}"/>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294638388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BD348625-9CBE-4C6E-8B91-ED9F2673EE62}"/>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0C05D-7F86-43DE-B82C-E69BAEC27D24}"/>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60355290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9B86BE02-85F2-40EF-AA48-844CB76FEBDD}"/>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F73086B-590B-4CD0-A7B4-3C25169E450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A3184591-71EA-4FAE-ACA8-287BFB4612F1}"/>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811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5276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1291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ext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D4DD1970-6060-491B-B624-BD626F522FAA}"/>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EBB704B-4FE7-4589-80FE-5EB983D529F3}"/>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281700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FAE84B03-2A24-4DA0-A9AF-976B06D044CF}"/>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BC5E2D-0406-4A13-81AB-932987A68E30}"/>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55198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1035E1F9-1D05-4487-B68C-9313F905008B}"/>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FB80F4-30B4-488F-9355-9E7949220E6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312731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660E0C96-B320-40B9-8243-B24D6FE194C1}"/>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9E49B-FF09-47FE-AD15-CB9CF257B58A}"/>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9145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5" name="Picture 4">
            <a:extLst>
              <a:ext uri="{FF2B5EF4-FFF2-40B4-BE49-F238E27FC236}">
                <a16:creationId xmlns:a16="http://schemas.microsoft.com/office/drawing/2014/main" id="{DF994ABE-5618-42FE-A2F0-B898318572C9}"/>
              </a:ext>
            </a:extLst>
          </p:cNvPr>
          <p:cNvPicPr>
            <a:picLocks noChangeAspect="1"/>
          </p:cNvPicPr>
          <p:nvPr userDrawn="1"/>
        </p:nvPicPr>
        <p:blipFill>
          <a:blip r:embed="rId17"/>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7689021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700" r:id="rId5"/>
    <p:sldLayoutId id="2147483704" r:id="rId6"/>
    <p:sldLayoutId id="2147483690" r:id="rId7"/>
    <p:sldLayoutId id="2147483691" r:id="rId8"/>
    <p:sldLayoutId id="2147483692" r:id="rId9"/>
    <p:sldLayoutId id="2147483703" r:id="rId10"/>
    <p:sldLayoutId id="2147483697" r:id="rId11"/>
    <p:sldLayoutId id="2147483693" r:id="rId12"/>
    <p:sldLayoutId id="2147483694" r:id="rId13"/>
    <p:sldLayoutId id="2147483705" r:id="rId14"/>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9" name="Picture 8">
            <a:extLst>
              <a:ext uri="{FF2B5EF4-FFF2-40B4-BE49-F238E27FC236}">
                <a16:creationId xmlns:a16="http://schemas.microsoft.com/office/drawing/2014/main" id="{A03B6F01-D239-4436-B611-C2898E21E483}"/>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93673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701" r:id="rId5"/>
    <p:sldLayoutId id="2147483655" r:id="rId6"/>
    <p:sldLayoutId id="2147483656" r:id="rId7"/>
    <p:sldLayoutId id="2147483657" r:id="rId8"/>
    <p:sldLayoutId id="2147483698" r:id="rId9"/>
    <p:sldLayoutId id="2147483675" r:id="rId10"/>
    <p:sldLayoutId id="2147483695" r:id="rId11"/>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February 3, 2023</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7" name="Picture 6">
            <a:extLst>
              <a:ext uri="{FF2B5EF4-FFF2-40B4-BE49-F238E27FC236}">
                <a16:creationId xmlns:a16="http://schemas.microsoft.com/office/drawing/2014/main" id="{2E096513-98D9-4389-8288-7817ED94BC51}"/>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403404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02" r:id="rId5"/>
    <p:sldLayoutId id="2147483681" r:id="rId6"/>
    <p:sldLayoutId id="2147483682" r:id="rId7"/>
    <p:sldLayoutId id="2147483683" r:id="rId8"/>
    <p:sldLayoutId id="2147483699" r:id="rId9"/>
    <p:sldLayoutId id="2147483684" r:id="rId10"/>
    <p:sldLayoutId id="2147483696" r:id="rId11"/>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8F9B2A-E4A1-46FB-B4E0-1F4FB14A3B79}"/>
              </a:ext>
            </a:extLst>
          </p:cNvPr>
          <p:cNvSpPr>
            <a:spLocks noGrp="1"/>
          </p:cNvSpPr>
          <p:nvPr>
            <p:ph type="ctrTitle"/>
          </p:nvPr>
        </p:nvSpPr>
        <p:spPr/>
        <p:txBody>
          <a:bodyPr/>
          <a:lstStyle/>
          <a:p>
            <a:r>
              <a:rPr lang="en-US" dirty="0"/>
              <a:t>PAC Rebrand</a:t>
            </a:r>
          </a:p>
        </p:txBody>
      </p:sp>
      <p:sp>
        <p:nvSpPr>
          <p:cNvPr id="4" name="Date Placeholder 3">
            <a:extLst>
              <a:ext uri="{FF2B5EF4-FFF2-40B4-BE49-F238E27FC236}">
                <a16:creationId xmlns:a16="http://schemas.microsoft.com/office/drawing/2014/main" id="{A3039C15-F7C7-41EF-9D85-5A0149114068}"/>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63853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653-6682-4EEF-9B23-34FD8D61D3A5}"/>
              </a:ext>
            </a:extLst>
          </p:cNvPr>
          <p:cNvSpPr>
            <a:spLocks noGrp="1"/>
          </p:cNvSpPr>
          <p:nvPr>
            <p:ph type="title"/>
          </p:nvPr>
        </p:nvSpPr>
        <p:spPr/>
        <p:txBody>
          <a:bodyPr/>
          <a:lstStyle/>
          <a:p>
            <a:r>
              <a:rPr lang="en-US" dirty="0"/>
              <a:t>That Was Then</a:t>
            </a:r>
          </a:p>
        </p:txBody>
      </p:sp>
      <p:sp>
        <p:nvSpPr>
          <p:cNvPr id="3" name="Date Placeholder 2">
            <a:extLst>
              <a:ext uri="{FF2B5EF4-FFF2-40B4-BE49-F238E27FC236}">
                <a16:creationId xmlns:a16="http://schemas.microsoft.com/office/drawing/2014/main" id="{7EE3B0D8-4326-47A2-9404-9918EF0CB1C0}"/>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EE84E67F-08A9-4D27-A6F4-7CFB5621E89F}"/>
              </a:ext>
            </a:extLst>
          </p:cNvPr>
          <p:cNvSpPr>
            <a:spLocks noGrp="1"/>
          </p:cNvSpPr>
          <p:nvPr>
            <p:ph type="sldNum" sz="quarter" idx="4"/>
          </p:nvPr>
        </p:nvSpPr>
        <p:spPr/>
        <p:txBody>
          <a:bodyPr/>
          <a:lstStyle/>
          <a:p>
            <a:r>
              <a:rPr lang="en-US"/>
              <a:t>| Pg. </a:t>
            </a:r>
            <a:fld id="{818D94B4-8502-5D40-8A2F-77E12E792061}" type="slidenum">
              <a:rPr lang="en-US" smtClean="0"/>
              <a:pPr/>
              <a:t>1</a:t>
            </a:fld>
            <a:endParaRPr lang="en-US" dirty="0"/>
          </a:p>
        </p:txBody>
      </p:sp>
      <p:pic>
        <p:nvPicPr>
          <p:cNvPr id="8" name="Picture 7" descr="A red and white sign&#10;&#10;Description automatically generated with low confidence">
            <a:extLst>
              <a:ext uri="{FF2B5EF4-FFF2-40B4-BE49-F238E27FC236}">
                <a16:creationId xmlns:a16="http://schemas.microsoft.com/office/drawing/2014/main" id="{EB302C66-21CD-4368-A386-727EC93EB8AB}"/>
              </a:ext>
            </a:extLst>
          </p:cNvPr>
          <p:cNvPicPr>
            <a:picLocks noChangeAspect="1"/>
          </p:cNvPicPr>
          <p:nvPr/>
        </p:nvPicPr>
        <p:blipFill>
          <a:blip r:embed="rId3"/>
          <a:stretch>
            <a:fillRect/>
          </a:stretch>
        </p:blipFill>
        <p:spPr>
          <a:xfrm>
            <a:off x="3176138" y="2335306"/>
            <a:ext cx="5353517" cy="2187388"/>
          </a:xfrm>
          <a:prstGeom prst="rect">
            <a:avLst/>
          </a:prstGeom>
        </p:spPr>
      </p:pic>
    </p:spTree>
    <p:extLst>
      <p:ext uri="{BB962C8B-B14F-4D97-AF65-F5344CB8AC3E}">
        <p14:creationId xmlns:p14="http://schemas.microsoft.com/office/powerpoint/2010/main" val="173407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B3C3-806A-443C-9763-674BA8A2B56C}"/>
              </a:ext>
            </a:extLst>
          </p:cNvPr>
          <p:cNvSpPr>
            <a:spLocks noGrp="1"/>
          </p:cNvSpPr>
          <p:nvPr>
            <p:ph type="title"/>
          </p:nvPr>
        </p:nvSpPr>
        <p:spPr/>
        <p:txBody>
          <a:bodyPr/>
          <a:lstStyle/>
          <a:p>
            <a:r>
              <a:rPr lang="en-US" dirty="0"/>
              <a:t>Changing Course</a:t>
            </a:r>
          </a:p>
        </p:txBody>
      </p:sp>
      <p:sp>
        <p:nvSpPr>
          <p:cNvPr id="3" name="Date Placeholder 2">
            <a:extLst>
              <a:ext uri="{FF2B5EF4-FFF2-40B4-BE49-F238E27FC236}">
                <a16:creationId xmlns:a16="http://schemas.microsoft.com/office/drawing/2014/main" id="{01CCCF4B-979D-4D2F-A9EA-DD9548C7FFD1}"/>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F898E3CC-A2E5-4137-AC8A-3D04119E8442}"/>
              </a:ext>
            </a:extLst>
          </p:cNvPr>
          <p:cNvSpPr>
            <a:spLocks noGrp="1"/>
          </p:cNvSpPr>
          <p:nvPr>
            <p:ph type="sldNum" sz="quarter" idx="4"/>
          </p:nvPr>
        </p:nvSpPr>
        <p:spPr/>
        <p:txBody>
          <a:bodyPr/>
          <a:lstStyle/>
          <a:p>
            <a:r>
              <a:rPr lang="en-US"/>
              <a:t>| Pg. </a:t>
            </a:r>
            <a:fld id="{818D94B4-8502-5D40-8A2F-77E12E792061}" type="slidenum">
              <a:rPr lang="en-US" smtClean="0"/>
              <a:pPr/>
              <a:t>2</a:t>
            </a:fld>
            <a:endParaRPr lang="en-US" dirty="0"/>
          </a:p>
        </p:txBody>
      </p:sp>
      <p:pic>
        <p:nvPicPr>
          <p:cNvPr id="7" name="Picture 6" descr="A red and white sign&#10;&#10;Description automatically generated with low confidence">
            <a:extLst>
              <a:ext uri="{FF2B5EF4-FFF2-40B4-BE49-F238E27FC236}">
                <a16:creationId xmlns:a16="http://schemas.microsoft.com/office/drawing/2014/main" id="{2940C305-13C5-401C-972C-226D82C1C878}"/>
              </a:ext>
            </a:extLst>
          </p:cNvPr>
          <p:cNvPicPr>
            <a:picLocks noChangeAspect="1"/>
          </p:cNvPicPr>
          <p:nvPr/>
        </p:nvPicPr>
        <p:blipFill>
          <a:blip r:embed="rId3"/>
          <a:stretch>
            <a:fillRect/>
          </a:stretch>
        </p:blipFill>
        <p:spPr>
          <a:xfrm>
            <a:off x="1271838" y="2794752"/>
            <a:ext cx="3836429" cy="1567523"/>
          </a:xfrm>
          <a:prstGeom prst="rect">
            <a:avLst/>
          </a:prstGeom>
        </p:spPr>
      </p:pic>
      <p:pic>
        <p:nvPicPr>
          <p:cNvPr id="9" name="Picture 8" descr="A picture containing text, sign, outdoor, dark&#10;&#10;Description automatically generated">
            <a:extLst>
              <a:ext uri="{FF2B5EF4-FFF2-40B4-BE49-F238E27FC236}">
                <a16:creationId xmlns:a16="http://schemas.microsoft.com/office/drawing/2014/main" id="{46957EDD-7DC3-423B-AEB6-9C1D017AA016}"/>
              </a:ext>
            </a:extLst>
          </p:cNvPr>
          <p:cNvPicPr>
            <a:picLocks noChangeAspect="1"/>
          </p:cNvPicPr>
          <p:nvPr/>
        </p:nvPicPr>
        <p:blipFill>
          <a:blip r:embed="rId4"/>
          <a:stretch>
            <a:fillRect/>
          </a:stretch>
        </p:blipFill>
        <p:spPr>
          <a:xfrm>
            <a:off x="6296948" y="2762199"/>
            <a:ext cx="4390625" cy="1333601"/>
          </a:xfrm>
          <a:prstGeom prst="rect">
            <a:avLst/>
          </a:prstGeom>
        </p:spPr>
      </p:pic>
    </p:spTree>
    <p:extLst>
      <p:ext uri="{BB962C8B-B14F-4D97-AF65-F5344CB8AC3E}">
        <p14:creationId xmlns:p14="http://schemas.microsoft.com/office/powerpoint/2010/main" val="335065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CD27A02D-2045-4F50-B46D-31CE84271605}"/>
              </a:ext>
            </a:extLst>
          </p:cNvPr>
          <p:cNvPicPr>
            <a:picLocks noChangeAspect="1"/>
          </p:cNvPicPr>
          <p:nvPr/>
        </p:nvPicPr>
        <p:blipFill>
          <a:blip r:embed="rId3"/>
          <a:stretch>
            <a:fillRect/>
          </a:stretch>
        </p:blipFill>
        <p:spPr>
          <a:xfrm>
            <a:off x="3647505" y="1973031"/>
            <a:ext cx="2342629" cy="2342629"/>
          </a:xfrm>
          <a:prstGeom prst="rect">
            <a:avLst/>
          </a:prstGeom>
        </p:spPr>
      </p:pic>
      <p:sp>
        <p:nvSpPr>
          <p:cNvPr id="2" name="Title 1">
            <a:extLst>
              <a:ext uri="{FF2B5EF4-FFF2-40B4-BE49-F238E27FC236}">
                <a16:creationId xmlns:a16="http://schemas.microsoft.com/office/drawing/2014/main" id="{968B214C-4BCC-48D8-8134-16BE94215511}"/>
              </a:ext>
            </a:extLst>
          </p:cNvPr>
          <p:cNvSpPr>
            <a:spLocks noGrp="1"/>
          </p:cNvSpPr>
          <p:nvPr>
            <p:ph type="title"/>
          </p:nvPr>
        </p:nvSpPr>
        <p:spPr/>
        <p:txBody>
          <a:bodyPr/>
          <a:lstStyle/>
          <a:p>
            <a:r>
              <a:rPr lang="en-US" dirty="0"/>
              <a:t>Research: What We Heard</a:t>
            </a:r>
          </a:p>
        </p:txBody>
      </p:sp>
      <p:sp>
        <p:nvSpPr>
          <p:cNvPr id="3" name="Date Placeholder 2">
            <a:extLst>
              <a:ext uri="{FF2B5EF4-FFF2-40B4-BE49-F238E27FC236}">
                <a16:creationId xmlns:a16="http://schemas.microsoft.com/office/drawing/2014/main" id="{C5CBFC9A-7E9E-49C1-B7E9-0AA52B7A9CF0}"/>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858EDBBC-DF41-4DC2-8740-4E2BB4F55258}"/>
              </a:ext>
            </a:extLst>
          </p:cNvPr>
          <p:cNvSpPr>
            <a:spLocks noGrp="1"/>
          </p:cNvSpPr>
          <p:nvPr>
            <p:ph type="sldNum" sz="quarter" idx="4"/>
          </p:nvPr>
        </p:nvSpPr>
        <p:spPr/>
        <p:txBody>
          <a:bodyPr/>
          <a:lstStyle/>
          <a:p>
            <a:r>
              <a:rPr lang="en-US"/>
              <a:t>| Pg. </a:t>
            </a:r>
            <a:fld id="{818D94B4-8502-5D40-8A2F-77E12E792061}" type="slidenum">
              <a:rPr lang="en-US" smtClean="0"/>
              <a:pPr/>
              <a:t>3</a:t>
            </a:fld>
            <a:endParaRPr lang="en-US" dirty="0"/>
          </a:p>
        </p:txBody>
      </p:sp>
      <p:sp>
        <p:nvSpPr>
          <p:cNvPr id="6" name="Text Placeholder 5">
            <a:extLst>
              <a:ext uri="{FF2B5EF4-FFF2-40B4-BE49-F238E27FC236}">
                <a16:creationId xmlns:a16="http://schemas.microsoft.com/office/drawing/2014/main" id="{402DFB7E-4C88-4D44-81C4-31CBED22E660}"/>
              </a:ext>
            </a:extLst>
          </p:cNvPr>
          <p:cNvSpPr>
            <a:spLocks noGrp="1"/>
          </p:cNvSpPr>
          <p:nvPr>
            <p:ph type="body" idx="13"/>
          </p:nvPr>
        </p:nvSpPr>
        <p:spPr/>
        <p:txBody>
          <a:bodyPr/>
          <a:lstStyle/>
          <a:p>
            <a:r>
              <a:rPr lang="en-US" b="1" dirty="0">
                <a:solidFill>
                  <a:srgbClr val="068B54"/>
                </a:solidFill>
              </a:rPr>
              <a:t>Renaming and rebranding ACRE will:</a:t>
            </a:r>
          </a:p>
        </p:txBody>
      </p:sp>
      <p:sp>
        <p:nvSpPr>
          <p:cNvPr id="9" name="TextBox 8">
            <a:extLst>
              <a:ext uri="{FF2B5EF4-FFF2-40B4-BE49-F238E27FC236}">
                <a16:creationId xmlns:a16="http://schemas.microsoft.com/office/drawing/2014/main" id="{D3658642-0B13-4571-896B-4DC923E0B93A}"/>
              </a:ext>
            </a:extLst>
          </p:cNvPr>
          <p:cNvSpPr txBox="1"/>
          <p:nvPr/>
        </p:nvSpPr>
        <p:spPr>
          <a:xfrm>
            <a:off x="1077288" y="2371243"/>
            <a:ext cx="2921414" cy="461665"/>
          </a:xfrm>
          <a:prstGeom prst="rect">
            <a:avLst/>
          </a:prstGeom>
          <a:noFill/>
        </p:spPr>
        <p:txBody>
          <a:bodyPr wrap="square">
            <a:spAutoFit/>
          </a:bodyPr>
          <a:lstStyle/>
          <a:p>
            <a:r>
              <a:rPr lang="en-US" sz="2400" b="1" dirty="0">
                <a:solidFill>
                  <a:srgbClr val="068B54"/>
                </a:solidFill>
              </a:rPr>
              <a:t>Policymakers</a:t>
            </a:r>
          </a:p>
        </p:txBody>
      </p:sp>
      <p:sp>
        <p:nvSpPr>
          <p:cNvPr id="11" name="TextBox 10">
            <a:extLst>
              <a:ext uri="{FF2B5EF4-FFF2-40B4-BE49-F238E27FC236}">
                <a16:creationId xmlns:a16="http://schemas.microsoft.com/office/drawing/2014/main" id="{CB9A61EA-35CB-40BC-B682-0A8D36CDAD05}"/>
              </a:ext>
            </a:extLst>
          </p:cNvPr>
          <p:cNvSpPr txBox="1"/>
          <p:nvPr/>
        </p:nvSpPr>
        <p:spPr>
          <a:xfrm>
            <a:off x="6513899" y="2371243"/>
            <a:ext cx="2223639" cy="461665"/>
          </a:xfrm>
          <a:prstGeom prst="rect">
            <a:avLst/>
          </a:prstGeom>
          <a:noFill/>
        </p:spPr>
        <p:txBody>
          <a:bodyPr wrap="square" rtlCol="0">
            <a:spAutoFit/>
          </a:bodyPr>
          <a:lstStyle/>
          <a:p>
            <a:r>
              <a:rPr lang="en-US" sz="2400" b="1" dirty="0">
                <a:solidFill>
                  <a:srgbClr val="068B54"/>
                </a:solidFill>
              </a:rPr>
              <a:t>Donors</a:t>
            </a:r>
            <a:endParaRPr lang="en-US" sz="1600" dirty="0">
              <a:solidFill>
                <a:srgbClr val="068B54"/>
              </a:solidFill>
            </a:endParaRPr>
          </a:p>
        </p:txBody>
      </p:sp>
      <p:sp>
        <p:nvSpPr>
          <p:cNvPr id="13" name="TextBox 12">
            <a:extLst>
              <a:ext uri="{FF2B5EF4-FFF2-40B4-BE49-F238E27FC236}">
                <a16:creationId xmlns:a16="http://schemas.microsoft.com/office/drawing/2014/main" id="{E0347848-C740-4719-A280-7D3D40430F34}"/>
              </a:ext>
            </a:extLst>
          </p:cNvPr>
          <p:cNvSpPr txBox="1"/>
          <p:nvPr/>
        </p:nvSpPr>
        <p:spPr>
          <a:xfrm>
            <a:off x="1077288" y="2730138"/>
            <a:ext cx="3191486" cy="92333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Make connections </a:t>
            </a:r>
            <a:r>
              <a:rPr lang="en-US" sz="1800" dirty="0">
                <a:latin typeface="Times New Roman" panose="02020603050405020304" pitchFamily="18" charset="0"/>
                <a:cs typeface="Times New Roman" panose="02020603050405020304" pitchFamily="18" charset="0"/>
              </a:rPr>
              <a:t>between donations, electric cooperatives and NRECA more clear.</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B8C893-D170-441D-AAF0-4D53FE7A8A63}"/>
              </a:ext>
            </a:extLst>
          </p:cNvPr>
          <p:cNvSpPr txBox="1"/>
          <p:nvPr/>
        </p:nvSpPr>
        <p:spPr>
          <a:xfrm>
            <a:off x="6513899" y="2743693"/>
            <a:ext cx="2894203" cy="1200329"/>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Reflect their own identities </a:t>
            </a:r>
            <a:r>
              <a:rPr lang="en-US" sz="1800" dirty="0">
                <a:latin typeface="Times New Roman" panose="02020603050405020304" pitchFamily="18" charset="0"/>
                <a:cs typeface="Times New Roman" panose="02020603050405020304" pitchFamily="18" charset="0"/>
              </a:rPr>
              <a:t>and experiences with NRECA and electric co-ops.</a:t>
            </a:r>
          </a:p>
          <a:p>
            <a:endParaRPr lang="en-US" dirty="0"/>
          </a:p>
        </p:txBody>
      </p:sp>
      <p:sp>
        <p:nvSpPr>
          <p:cNvPr id="18" name="TextBox 17">
            <a:extLst>
              <a:ext uri="{FF2B5EF4-FFF2-40B4-BE49-F238E27FC236}">
                <a16:creationId xmlns:a16="http://schemas.microsoft.com/office/drawing/2014/main" id="{1BA5D1EA-8019-472A-8DDB-DA069D782F79}"/>
              </a:ext>
            </a:extLst>
          </p:cNvPr>
          <p:cNvSpPr txBox="1"/>
          <p:nvPr/>
        </p:nvSpPr>
        <p:spPr>
          <a:xfrm>
            <a:off x="4062716" y="4516597"/>
            <a:ext cx="2985075" cy="92333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Eliminate confusion </a:t>
            </a:r>
            <a:r>
              <a:rPr lang="en-US" sz="1800" dirty="0">
                <a:latin typeface="Times New Roman" panose="02020603050405020304" pitchFamily="18" charset="0"/>
                <a:cs typeface="Times New Roman" panose="02020603050405020304" pitchFamily="18" charset="0"/>
              </a:rPr>
              <a:t>about the PAC’s association(s) and objective(s).</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D033521-FF1E-43AB-87EC-E5F6182B5F0F}"/>
              </a:ext>
            </a:extLst>
          </p:cNvPr>
          <p:cNvSpPr txBox="1"/>
          <p:nvPr/>
        </p:nvSpPr>
        <p:spPr>
          <a:xfrm>
            <a:off x="4062716" y="4153058"/>
            <a:ext cx="3654147" cy="738664"/>
          </a:xfrm>
          <a:prstGeom prst="rect">
            <a:avLst/>
          </a:prstGeom>
          <a:noFill/>
        </p:spPr>
        <p:txBody>
          <a:bodyPr wrap="square" rtlCol="0">
            <a:spAutoFit/>
          </a:bodyPr>
          <a:lstStyle/>
          <a:p>
            <a:r>
              <a:rPr lang="en-US" sz="2400" b="1" dirty="0">
                <a:solidFill>
                  <a:srgbClr val="068B54"/>
                </a:solidFill>
              </a:rPr>
              <a:t>Policymakers &amp; Donors</a:t>
            </a:r>
            <a:br>
              <a:rPr lang="en-US" sz="1800" b="1" dirty="0"/>
            </a:br>
            <a:endParaRPr lang="en-US" dirty="0"/>
          </a:p>
        </p:txBody>
      </p:sp>
      <p:pic>
        <p:nvPicPr>
          <p:cNvPr id="24" name="Picture 23" descr="Icon&#10;&#10;Description automatically generated">
            <a:extLst>
              <a:ext uri="{FF2B5EF4-FFF2-40B4-BE49-F238E27FC236}">
                <a16:creationId xmlns:a16="http://schemas.microsoft.com/office/drawing/2014/main" id="{074B9E1B-5CE2-4B3B-802A-8731936E1373}"/>
              </a:ext>
            </a:extLst>
          </p:cNvPr>
          <p:cNvPicPr>
            <a:picLocks noChangeAspect="1"/>
          </p:cNvPicPr>
          <p:nvPr/>
        </p:nvPicPr>
        <p:blipFill>
          <a:blip r:embed="rId4"/>
          <a:stretch>
            <a:fillRect/>
          </a:stretch>
        </p:blipFill>
        <p:spPr>
          <a:xfrm>
            <a:off x="9000854" y="2219507"/>
            <a:ext cx="2532801" cy="1559386"/>
          </a:xfrm>
          <a:prstGeom prst="rect">
            <a:avLst/>
          </a:prstGeom>
        </p:spPr>
      </p:pic>
      <p:pic>
        <p:nvPicPr>
          <p:cNvPr id="26" name="Picture 25" descr="Icon&#10;&#10;Description automatically generated">
            <a:extLst>
              <a:ext uri="{FF2B5EF4-FFF2-40B4-BE49-F238E27FC236}">
                <a16:creationId xmlns:a16="http://schemas.microsoft.com/office/drawing/2014/main" id="{0D8746EF-30BD-4CB1-BF3B-659D97040EDC}"/>
              </a:ext>
            </a:extLst>
          </p:cNvPr>
          <p:cNvPicPr>
            <a:picLocks noChangeAspect="1"/>
          </p:cNvPicPr>
          <p:nvPr/>
        </p:nvPicPr>
        <p:blipFill>
          <a:blip r:embed="rId5"/>
          <a:stretch>
            <a:fillRect/>
          </a:stretch>
        </p:blipFill>
        <p:spPr>
          <a:xfrm>
            <a:off x="6549389" y="3778893"/>
            <a:ext cx="2334948" cy="1755129"/>
          </a:xfrm>
          <a:prstGeom prst="rect">
            <a:avLst/>
          </a:prstGeom>
        </p:spPr>
      </p:pic>
    </p:spTree>
    <p:extLst>
      <p:ext uri="{BB962C8B-B14F-4D97-AF65-F5344CB8AC3E}">
        <p14:creationId xmlns:p14="http://schemas.microsoft.com/office/powerpoint/2010/main" val="15418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CC1C-DB27-4079-9A1E-B229C642D11F}"/>
              </a:ext>
            </a:extLst>
          </p:cNvPr>
          <p:cNvSpPr>
            <a:spLocks noGrp="1"/>
          </p:cNvSpPr>
          <p:nvPr>
            <p:ph type="title"/>
          </p:nvPr>
        </p:nvSpPr>
        <p:spPr/>
        <p:txBody>
          <a:bodyPr/>
          <a:lstStyle/>
          <a:p>
            <a:r>
              <a:rPr lang="en-US" dirty="0"/>
              <a:t>This Is Now</a:t>
            </a:r>
          </a:p>
        </p:txBody>
      </p:sp>
      <p:sp>
        <p:nvSpPr>
          <p:cNvPr id="3" name="Date Placeholder 2">
            <a:extLst>
              <a:ext uri="{FF2B5EF4-FFF2-40B4-BE49-F238E27FC236}">
                <a16:creationId xmlns:a16="http://schemas.microsoft.com/office/drawing/2014/main" id="{46FD7218-8940-4D99-AA2F-73E67DA4FC1A}"/>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DC805D03-B0A3-44D3-82D0-CC105FA6D3FF}"/>
              </a:ext>
            </a:extLst>
          </p:cNvPr>
          <p:cNvSpPr>
            <a:spLocks noGrp="1"/>
          </p:cNvSpPr>
          <p:nvPr>
            <p:ph type="sldNum" sz="quarter" idx="4"/>
          </p:nvPr>
        </p:nvSpPr>
        <p:spPr/>
        <p:txBody>
          <a:bodyPr/>
          <a:lstStyle/>
          <a:p>
            <a:r>
              <a:rPr lang="en-US" dirty="0"/>
              <a:t>| Pg. </a:t>
            </a:r>
            <a:fld id="{818D94B4-8502-5D40-8A2F-77E12E792061}" type="slidenum">
              <a:rPr lang="en-US" smtClean="0"/>
              <a:pPr/>
              <a:t>4</a:t>
            </a:fld>
            <a:endParaRPr lang="en-US" dirty="0"/>
          </a:p>
        </p:txBody>
      </p:sp>
      <p:pic>
        <p:nvPicPr>
          <p:cNvPr id="6" name="Picture 5" descr="Graphical user interface&#10;&#10;Description automatically generated">
            <a:extLst>
              <a:ext uri="{FF2B5EF4-FFF2-40B4-BE49-F238E27FC236}">
                <a16:creationId xmlns:a16="http://schemas.microsoft.com/office/drawing/2014/main" id="{61F3355F-90C9-4B2C-B2EE-ED07D10AD0C0}"/>
              </a:ext>
            </a:extLst>
          </p:cNvPr>
          <p:cNvPicPr>
            <a:picLocks noChangeAspect="1"/>
          </p:cNvPicPr>
          <p:nvPr/>
        </p:nvPicPr>
        <p:blipFill>
          <a:blip r:embed="rId3"/>
          <a:stretch>
            <a:fillRect/>
          </a:stretch>
        </p:blipFill>
        <p:spPr>
          <a:xfrm>
            <a:off x="791946" y="2188482"/>
            <a:ext cx="10311310" cy="2684601"/>
          </a:xfrm>
          <a:prstGeom prst="rect">
            <a:avLst/>
          </a:prstGeom>
        </p:spPr>
      </p:pic>
    </p:spTree>
    <p:extLst>
      <p:ext uri="{BB962C8B-B14F-4D97-AF65-F5344CB8AC3E}">
        <p14:creationId xmlns:p14="http://schemas.microsoft.com/office/powerpoint/2010/main" val="81494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354F-17C1-4940-93A5-B15F1A44DDD2}"/>
              </a:ext>
            </a:extLst>
          </p:cNvPr>
          <p:cNvSpPr>
            <a:spLocks noGrp="1"/>
          </p:cNvSpPr>
          <p:nvPr>
            <p:ph type="title"/>
          </p:nvPr>
        </p:nvSpPr>
        <p:spPr/>
        <p:txBody>
          <a:bodyPr/>
          <a:lstStyle/>
          <a:p>
            <a:r>
              <a:rPr lang="en-US" dirty="0"/>
              <a:t>Maximizing Our Advocacy Impact</a:t>
            </a:r>
          </a:p>
        </p:txBody>
      </p:sp>
      <p:sp>
        <p:nvSpPr>
          <p:cNvPr id="3" name="Date Placeholder 2">
            <a:extLst>
              <a:ext uri="{FF2B5EF4-FFF2-40B4-BE49-F238E27FC236}">
                <a16:creationId xmlns:a16="http://schemas.microsoft.com/office/drawing/2014/main" id="{A6B81E0B-A101-4BC0-9F88-9E4E35983689}"/>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4BE468D9-9140-4B96-AAC7-7F071C3E6056}"/>
              </a:ext>
            </a:extLst>
          </p:cNvPr>
          <p:cNvSpPr>
            <a:spLocks noGrp="1"/>
          </p:cNvSpPr>
          <p:nvPr>
            <p:ph type="sldNum" sz="quarter" idx="4"/>
          </p:nvPr>
        </p:nvSpPr>
        <p:spPr/>
        <p:txBody>
          <a:bodyPr/>
          <a:lstStyle/>
          <a:p>
            <a:r>
              <a:rPr lang="en-US"/>
              <a:t>| Pg. </a:t>
            </a:r>
            <a:fld id="{818D94B4-8502-5D40-8A2F-77E12E792061}" type="slidenum">
              <a:rPr lang="en-US" smtClean="0"/>
              <a:pPr/>
              <a:t>5</a:t>
            </a:fld>
            <a:endParaRPr lang="en-US" dirty="0"/>
          </a:p>
        </p:txBody>
      </p:sp>
      <p:pic>
        <p:nvPicPr>
          <p:cNvPr id="8" name="Picture 7" descr="Text&#10;&#10;Description automatically generated with low confidence">
            <a:extLst>
              <a:ext uri="{FF2B5EF4-FFF2-40B4-BE49-F238E27FC236}">
                <a16:creationId xmlns:a16="http://schemas.microsoft.com/office/drawing/2014/main" id="{48D9F78B-5EE8-4AA9-BC39-DFEB586A64ED}"/>
              </a:ext>
            </a:extLst>
          </p:cNvPr>
          <p:cNvPicPr>
            <a:picLocks noChangeAspect="1"/>
          </p:cNvPicPr>
          <p:nvPr/>
        </p:nvPicPr>
        <p:blipFill>
          <a:blip r:embed="rId3"/>
          <a:stretch>
            <a:fillRect/>
          </a:stretch>
        </p:blipFill>
        <p:spPr>
          <a:xfrm>
            <a:off x="486779" y="3836122"/>
            <a:ext cx="4689230" cy="1418931"/>
          </a:xfrm>
          <a:prstGeom prst="rect">
            <a:avLst/>
          </a:prstGeom>
        </p:spPr>
      </p:pic>
      <p:sp>
        <p:nvSpPr>
          <p:cNvPr id="9" name="TextBox 8">
            <a:extLst>
              <a:ext uri="{FF2B5EF4-FFF2-40B4-BE49-F238E27FC236}">
                <a16:creationId xmlns:a16="http://schemas.microsoft.com/office/drawing/2014/main" id="{16FB7D2D-8B98-44C2-8D50-11CD046D6F7C}"/>
              </a:ext>
            </a:extLst>
          </p:cNvPr>
          <p:cNvSpPr txBox="1"/>
          <p:nvPr/>
        </p:nvSpPr>
        <p:spPr>
          <a:xfrm>
            <a:off x="640080" y="1281925"/>
            <a:ext cx="4077050" cy="523220"/>
          </a:xfrm>
          <a:prstGeom prst="rect">
            <a:avLst/>
          </a:prstGeom>
          <a:noFill/>
        </p:spPr>
        <p:txBody>
          <a:bodyPr wrap="square" rtlCol="0">
            <a:spAutoFit/>
          </a:bodyPr>
          <a:lstStyle/>
          <a:p>
            <a:r>
              <a:rPr lang="en-US" sz="2800" b="1" dirty="0">
                <a:solidFill>
                  <a:srgbClr val="068B54"/>
                </a:solidFill>
              </a:rPr>
              <a:t>Clarity, Credit and Unity</a:t>
            </a:r>
          </a:p>
        </p:txBody>
      </p:sp>
      <p:pic>
        <p:nvPicPr>
          <p:cNvPr id="11" name="Picture 10" descr="A picture containing text, sign, outdoor, dark&#10;&#10;Description automatically generated">
            <a:extLst>
              <a:ext uri="{FF2B5EF4-FFF2-40B4-BE49-F238E27FC236}">
                <a16:creationId xmlns:a16="http://schemas.microsoft.com/office/drawing/2014/main" id="{C8385DE9-E2F0-4D8A-BE95-B36396226041}"/>
              </a:ext>
            </a:extLst>
          </p:cNvPr>
          <p:cNvPicPr>
            <a:picLocks noChangeAspect="1"/>
          </p:cNvPicPr>
          <p:nvPr/>
        </p:nvPicPr>
        <p:blipFill>
          <a:blip r:embed="rId4"/>
          <a:stretch>
            <a:fillRect/>
          </a:stretch>
        </p:blipFill>
        <p:spPr>
          <a:xfrm>
            <a:off x="4115924" y="2196207"/>
            <a:ext cx="3223049" cy="978963"/>
          </a:xfrm>
          <a:prstGeom prst="rect">
            <a:avLst/>
          </a:prstGeom>
        </p:spPr>
      </p:pic>
      <p:pic>
        <p:nvPicPr>
          <p:cNvPr id="13" name="Picture 12">
            <a:extLst>
              <a:ext uri="{FF2B5EF4-FFF2-40B4-BE49-F238E27FC236}">
                <a16:creationId xmlns:a16="http://schemas.microsoft.com/office/drawing/2014/main" id="{06E0F35E-206C-4B23-9CD8-C02053B3E52E}"/>
              </a:ext>
            </a:extLst>
          </p:cNvPr>
          <p:cNvPicPr>
            <a:picLocks noChangeAspect="1"/>
          </p:cNvPicPr>
          <p:nvPr/>
        </p:nvPicPr>
        <p:blipFill>
          <a:blip r:embed="rId5"/>
          <a:stretch>
            <a:fillRect/>
          </a:stretch>
        </p:blipFill>
        <p:spPr>
          <a:xfrm>
            <a:off x="6641892" y="3893442"/>
            <a:ext cx="4360901" cy="1541671"/>
          </a:xfrm>
          <a:prstGeom prst="rect">
            <a:avLst/>
          </a:prstGeom>
        </p:spPr>
      </p:pic>
      <p:sp>
        <p:nvSpPr>
          <p:cNvPr id="5" name="Arrow: Left 4">
            <a:extLst>
              <a:ext uri="{FF2B5EF4-FFF2-40B4-BE49-F238E27FC236}">
                <a16:creationId xmlns:a16="http://schemas.microsoft.com/office/drawing/2014/main" id="{87DACFFF-F239-4161-A914-E8CCFECD3EAF}"/>
              </a:ext>
            </a:extLst>
          </p:cNvPr>
          <p:cNvSpPr/>
          <p:nvPr/>
        </p:nvSpPr>
        <p:spPr>
          <a:xfrm rot="18974555">
            <a:off x="2971009" y="3545868"/>
            <a:ext cx="1120679" cy="1172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7C44B127-50B6-490F-B623-DD261417D721}"/>
              </a:ext>
            </a:extLst>
          </p:cNvPr>
          <p:cNvSpPr/>
          <p:nvPr/>
        </p:nvSpPr>
        <p:spPr>
          <a:xfrm rot="10800000">
            <a:off x="5365299" y="4664278"/>
            <a:ext cx="1328310" cy="707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CEC4192-E421-4A0C-A17A-D10B67790E9E}"/>
              </a:ext>
            </a:extLst>
          </p:cNvPr>
          <p:cNvSpPr/>
          <p:nvPr/>
        </p:nvSpPr>
        <p:spPr>
          <a:xfrm rot="2322867">
            <a:off x="7555430" y="3503552"/>
            <a:ext cx="1085891" cy="1019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3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2314-DD31-4091-AACE-CF78978FABC6}"/>
              </a:ext>
            </a:extLst>
          </p:cNvPr>
          <p:cNvSpPr>
            <a:spLocks noGrp="1"/>
          </p:cNvSpPr>
          <p:nvPr>
            <p:ph type="title"/>
          </p:nvPr>
        </p:nvSpPr>
        <p:spPr/>
        <p:txBody>
          <a:bodyPr/>
          <a:lstStyle/>
          <a:p>
            <a:r>
              <a:rPr lang="en-US" dirty="0"/>
              <a:t>What You Need to Know</a:t>
            </a:r>
          </a:p>
        </p:txBody>
      </p:sp>
      <p:sp>
        <p:nvSpPr>
          <p:cNvPr id="3" name="Date Placeholder 2">
            <a:extLst>
              <a:ext uri="{FF2B5EF4-FFF2-40B4-BE49-F238E27FC236}">
                <a16:creationId xmlns:a16="http://schemas.microsoft.com/office/drawing/2014/main" id="{73BB8698-89E5-4667-92A0-7F2BEE7B9C46}"/>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BBD10832-E013-48F3-B288-D4201D5102E2}"/>
              </a:ext>
            </a:extLst>
          </p:cNvPr>
          <p:cNvSpPr>
            <a:spLocks noGrp="1"/>
          </p:cNvSpPr>
          <p:nvPr>
            <p:ph type="sldNum" sz="quarter" idx="4"/>
          </p:nvPr>
        </p:nvSpPr>
        <p:spPr/>
        <p:txBody>
          <a:bodyPr/>
          <a:lstStyle/>
          <a:p>
            <a:r>
              <a:rPr lang="en-US"/>
              <a:t>| Pg. </a:t>
            </a:r>
            <a:fld id="{818D94B4-8502-5D40-8A2F-77E12E792061}" type="slidenum">
              <a:rPr lang="en-US" smtClean="0"/>
              <a:pPr/>
              <a:t>6</a:t>
            </a:fld>
            <a:endParaRPr lang="en-US" dirty="0"/>
          </a:p>
        </p:txBody>
      </p:sp>
      <p:graphicFrame>
        <p:nvGraphicFramePr>
          <p:cNvPr id="7" name="Content Placeholder 6">
            <a:extLst>
              <a:ext uri="{FF2B5EF4-FFF2-40B4-BE49-F238E27FC236}">
                <a16:creationId xmlns:a16="http://schemas.microsoft.com/office/drawing/2014/main" id="{AE8472D7-5A68-4600-8520-A13B60BB6C04}"/>
              </a:ext>
            </a:extLst>
          </p:cNvPr>
          <p:cNvGraphicFramePr>
            <a:graphicFrameLocks noGrp="1"/>
          </p:cNvGraphicFramePr>
          <p:nvPr>
            <p:ph idx="1"/>
            <p:extLst>
              <p:ext uri="{D42A27DB-BD31-4B8C-83A1-F6EECF244321}">
                <p14:modId xmlns:p14="http://schemas.microsoft.com/office/powerpoint/2010/main" val="2474362467"/>
              </p:ext>
            </p:extLst>
          </p:nvPr>
        </p:nvGraphicFramePr>
        <p:xfrm>
          <a:off x="133518" y="2202722"/>
          <a:ext cx="11470973" cy="399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ext&#10;&#10;Description automatically generated with low confidence">
            <a:extLst>
              <a:ext uri="{FF2B5EF4-FFF2-40B4-BE49-F238E27FC236}">
                <a16:creationId xmlns:a16="http://schemas.microsoft.com/office/drawing/2014/main" id="{3CC792A1-621B-4AE1-BB6C-C870E8E9521B}"/>
              </a:ext>
            </a:extLst>
          </p:cNvPr>
          <p:cNvPicPr>
            <a:picLocks noChangeAspect="1"/>
          </p:cNvPicPr>
          <p:nvPr/>
        </p:nvPicPr>
        <p:blipFill>
          <a:blip r:embed="rId8"/>
          <a:stretch>
            <a:fillRect/>
          </a:stretch>
        </p:blipFill>
        <p:spPr>
          <a:xfrm>
            <a:off x="3897270" y="1606087"/>
            <a:ext cx="3943468" cy="1193269"/>
          </a:xfrm>
          <a:prstGeom prst="rect">
            <a:avLst/>
          </a:prstGeom>
        </p:spPr>
      </p:pic>
      <p:sp>
        <p:nvSpPr>
          <p:cNvPr id="9" name="TextBox 8">
            <a:extLst>
              <a:ext uri="{FF2B5EF4-FFF2-40B4-BE49-F238E27FC236}">
                <a16:creationId xmlns:a16="http://schemas.microsoft.com/office/drawing/2014/main" id="{91922F3A-94D8-4986-8976-7CB106C5F4A7}"/>
              </a:ext>
            </a:extLst>
          </p:cNvPr>
          <p:cNvSpPr txBox="1"/>
          <p:nvPr/>
        </p:nvSpPr>
        <p:spPr>
          <a:xfrm>
            <a:off x="5206552" y="5458864"/>
            <a:ext cx="1778895" cy="923330"/>
          </a:xfrm>
          <a:prstGeom prst="rect">
            <a:avLst/>
          </a:prstGeom>
          <a:noFill/>
        </p:spPr>
        <p:txBody>
          <a:bodyPr wrap="square" rtlCol="0">
            <a:spAutoFit/>
          </a:bodyPr>
          <a:lstStyle/>
          <a:p>
            <a:r>
              <a:rPr lang="en-US" sz="5400" b="1" dirty="0">
                <a:solidFill>
                  <a:srgbClr val="A5CD39"/>
                </a:solidFill>
              </a:rPr>
              <a:t>2023</a:t>
            </a:r>
          </a:p>
        </p:txBody>
      </p:sp>
    </p:spTree>
    <p:extLst>
      <p:ext uri="{BB962C8B-B14F-4D97-AF65-F5344CB8AC3E}">
        <p14:creationId xmlns:p14="http://schemas.microsoft.com/office/powerpoint/2010/main" val="293608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DF7-D90E-4E4D-9140-9BC858919ABF}"/>
              </a:ext>
            </a:extLst>
          </p:cNvPr>
          <p:cNvSpPr>
            <a:spLocks noGrp="1"/>
          </p:cNvSpPr>
          <p:nvPr>
            <p:ph type="title"/>
          </p:nvPr>
        </p:nvSpPr>
        <p:spPr>
          <a:xfrm>
            <a:off x="621792" y="1"/>
            <a:ext cx="11384280" cy="1052196"/>
          </a:xfrm>
        </p:spPr>
        <p:txBody>
          <a:bodyPr>
            <a:normAutofit/>
          </a:bodyPr>
          <a:lstStyle/>
          <a:p>
            <a:r>
              <a:rPr lang="en-US" sz="4000" dirty="0">
                <a:effectLst/>
                <a:latin typeface="Arial" panose="020B0604020202020204" pitchFamily="34" charset="0"/>
                <a:ea typeface="Calibri" panose="020F0502020204030204" pitchFamily="34" charset="0"/>
                <a:cs typeface="Arial" panose="020B0604020202020204" pitchFamily="34" charset="0"/>
              </a:rPr>
              <a:t>Strengthening &amp; Unifying NRECA’s Advocacy </a:t>
            </a:r>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030716A-2B2F-43CD-B470-612F76E5A53F}"/>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23537C9C-5516-4C8C-8514-72068B4615CD}"/>
              </a:ext>
            </a:extLst>
          </p:cNvPr>
          <p:cNvSpPr>
            <a:spLocks noGrp="1"/>
          </p:cNvSpPr>
          <p:nvPr>
            <p:ph type="sldNum" sz="quarter" idx="4"/>
          </p:nvPr>
        </p:nvSpPr>
        <p:spPr/>
        <p:txBody>
          <a:bodyPr/>
          <a:lstStyle/>
          <a:p>
            <a:r>
              <a:rPr lang="en-US"/>
              <a:t>| Pg. </a:t>
            </a:r>
            <a:fld id="{818D94B4-8502-5D40-8A2F-77E12E792061}" type="slidenum">
              <a:rPr lang="en-US" smtClean="0"/>
              <a:pPr/>
              <a:t>7</a:t>
            </a:fld>
            <a:endParaRPr lang="en-US" dirty="0"/>
          </a:p>
        </p:txBody>
      </p:sp>
      <p:pic>
        <p:nvPicPr>
          <p:cNvPr id="8" name="Content Placeholder 7" descr="Text&#10;&#10;Description automatically generated with low confidence">
            <a:extLst>
              <a:ext uri="{FF2B5EF4-FFF2-40B4-BE49-F238E27FC236}">
                <a16:creationId xmlns:a16="http://schemas.microsoft.com/office/drawing/2014/main" id="{C6F85194-B68E-45B6-B1C6-F6ADE9BC526B}"/>
              </a:ext>
            </a:extLst>
          </p:cNvPr>
          <p:cNvPicPr>
            <a:picLocks noGrp="1" noChangeAspect="1"/>
          </p:cNvPicPr>
          <p:nvPr>
            <p:ph idx="1"/>
          </p:nvPr>
        </p:nvPicPr>
        <p:blipFill>
          <a:blip r:embed="rId3"/>
          <a:stretch>
            <a:fillRect/>
          </a:stretch>
        </p:blipFill>
        <p:spPr>
          <a:xfrm>
            <a:off x="876727" y="2031391"/>
            <a:ext cx="9754564" cy="2951669"/>
          </a:xfrm>
        </p:spPr>
      </p:pic>
    </p:spTree>
    <p:extLst>
      <p:ext uri="{BB962C8B-B14F-4D97-AF65-F5344CB8AC3E}">
        <p14:creationId xmlns:p14="http://schemas.microsoft.com/office/powerpoint/2010/main" val="170831899"/>
      </p:ext>
    </p:extLst>
  </p:cSld>
  <p:clrMapOvr>
    <a:masterClrMapping/>
  </p:clrMapOvr>
</p:sld>
</file>

<file path=ppt/theme/theme1.xml><?xml version="1.0" encoding="utf-8"?>
<a:theme xmlns:a="http://schemas.openxmlformats.org/drawingml/2006/main" name="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28D52B3C-DB07-426F-BFE7-CB680B6DAFDC}"/>
    </a:ext>
  </a:extLst>
</a:theme>
</file>

<file path=ppt/theme/theme2.xml><?xml version="1.0" encoding="utf-8"?>
<a:theme xmlns:a="http://schemas.openxmlformats.org/drawingml/2006/main" name="NRECA Grey">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C1CAFF69-994B-4C6B-A057-EF76ADBB0D5D}"/>
    </a:ext>
  </a:extLst>
</a:theme>
</file>

<file path=ppt/theme/theme3.xml><?xml version="1.0" encoding="utf-8"?>
<a:theme xmlns:a="http://schemas.openxmlformats.org/drawingml/2006/main" name="NRECA Cya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8E0E8077-6F8B-4053-8A0C-7F44726412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60E850AC61D40B056534414AAFECF" ma:contentTypeVersion="6" ma:contentTypeDescription="Create a new document." ma:contentTypeScope="" ma:versionID="c1be0547d864f5fcb41821ea86f9eff4">
  <xsd:schema xmlns:xsd="http://www.w3.org/2001/XMLSchema" xmlns:xs="http://www.w3.org/2001/XMLSchema" xmlns:p="http://schemas.microsoft.com/office/2006/metadata/properties" xmlns:ns1="http://schemas.microsoft.com/sharepoint/v3" xmlns:ns2="a4e463fd-3357-4122-a0ef-c6df942648c0" targetNamespace="http://schemas.microsoft.com/office/2006/metadata/properties" ma:root="true" ma:fieldsID="df516d237bf8b00edfb54c659fdfa3f3" ns1:_="" ns2:_="">
    <xsd:import namespace="http://schemas.microsoft.com/sharepoint/v3"/>
    <xsd:import namespace="a4e463fd-3357-4122-a0ef-c6df942648c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463fd-3357-4122-a0ef-c6df942648c0"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4e463fd-3357-4122-a0ef-c6df942648c0">COOP-175061433-391</_dlc_DocId>
    <_dlc_DocIdUrl xmlns="a4e463fd-3357-4122-a0ef-c6df942648c0">
      <Url>http://publish.prod.cooperative.nreca.org/programs-services/government-relations/pac/_layouts/15/DocIdRedir.aspx?ID=COOP-175061433-391</Url>
      <Description>COOP-175061433-391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055DE4-0781-4395-ABC4-82A6DDB460D6}">
  <ds:schemaRefs>
    <ds:schemaRef ds:uri="http://schemas.microsoft.com/sharepoint/v3/contenttype/forms"/>
  </ds:schemaRefs>
</ds:datastoreItem>
</file>

<file path=customXml/itemProps2.xml><?xml version="1.0" encoding="utf-8"?>
<ds:datastoreItem xmlns:ds="http://schemas.openxmlformats.org/officeDocument/2006/customXml" ds:itemID="{753C2253-EC53-4C58-95A3-6D1F0F8761F0}"/>
</file>

<file path=customXml/itemProps3.xml><?xml version="1.0" encoding="utf-8"?>
<ds:datastoreItem xmlns:ds="http://schemas.openxmlformats.org/officeDocument/2006/customXml" ds:itemID="{347FC1F4-BF89-4EE3-A658-E2526C18EAE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5704808-66a9-4ca0-b487-4dfe18c7354e"/>
    <ds:schemaRef ds:uri="16488a43-0f09-4792-aca7-56d04a9df9f9"/>
    <ds:schemaRef ds:uri="http://www.w3.org/XML/1998/namespace"/>
    <ds:schemaRef ds:uri="http://purl.org/dc/dcmitype/"/>
  </ds:schemaRefs>
</ds:datastoreItem>
</file>

<file path=customXml/itemProps4.xml><?xml version="1.0" encoding="utf-8"?>
<ds:datastoreItem xmlns:ds="http://schemas.openxmlformats.org/officeDocument/2006/customXml" ds:itemID="{DA161F8A-84DD-4498-BC46-88714EE1B03C}"/>
</file>

<file path=docProps/app.xml><?xml version="1.0" encoding="utf-8"?>
<Properties xmlns="http://schemas.openxmlformats.org/officeDocument/2006/extended-properties" xmlns:vt="http://schemas.openxmlformats.org/officeDocument/2006/docPropsVTypes">
  <Template>PowerPoint Template 16x9 (DEFAULT)</Template>
  <TotalTime>2820</TotalTime>
  <Words>905</Words>
  <Application>Microsoft Office PowerPoint</Application>
  <PresentationFormat>Widescreen</PresentationFormat>
  <Paragraphs>78</Paragraphs>
  <Slides>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Symbol</vt:lpstr>
      <vt:lpstr>Times</vt:lpstr>
      <vt:lpstr>Times New Roman</vt:lpstr>
      <vt:lpstr>Wingdings</vt:lpstr>
      <vt:lpstr>NRECA Green</vt:lpstr>
      <vt:lpstr>NRECA Grey</vt:lpstr>
      <vt:lpstr>NRECA Cyan</vt:lpstr>
      <vt:lpstr>PAC Rebrand</vt:lpstr>
      <vt:lpstr>That Was Then</vt:lpstr>
      <vt:lpstr>Changing Course</vt:lpstr>
      <vt:lpstr>Research: What We Heard</vt:lpstr>
      <vt:lpstr>This Is Now</vt:lpstr>
      <vt:lpstr>Maximizing Our Advocacy Impact</vt:lpstr>
      <vt:lpstr>What You Need to Know</vt:lpstr>
      <vt:lpstr>Strengthening &amp; Unifying NRECA’s Advocacy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16x9 DEFAULT</dc:title>
  <dc:creator>NRECA</dc:creator>
  <cp:lastModifiedBy>Garver, Renee L.</cp:lastModifiedBy>
  <cp:revision>190</cp:revision>
  <dcterms:created xsi:type="dcterms:W3CDTF">2018-01-18T21:01:20Z</dcterms:created>
  <dcterms:modified xsi:type="dcterms:W3CDTF">2023-02-03T21:29:54Z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0x010100F6460E850AC61D40B056534414AAFECF</vt:lpwstr>
  </property>
  <property fmtid="{D5CDD505-2E9C-101B-9397-08002B2CF9AE}" pid="3" name="_dlc_DocIdItemGuid">
    <vt:lpwstr>eadfbea4-6dfa-4fe6-bcf4-0d8470bf4bad</vt:lpwstr>
  </property>
</Properties>
</file>