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7"/>
  </p:notesMasterIdLst>
  <p:sldIdLst>
    <p:sldId id="256" r:id="rId3"/>
    <p:sldId id="2834" r:id="rId4"/>
    <p:sldId id="2846" r:id="rId5"/>
    <p:sldId id="284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Poppins" panose="00000500000000000000" pitchFamily="2" charset="0"/>
      <p:regular r:id="rId32"/>
      <p:bold r:id="rId33"/>
      <p:italic r:id="rId34"/>
      <p:boldItalic r:id="rId35"/>
    </p:embeddedFont>
    <p:embeddedFont>
      <p:font typeface="Times" panose="0202060305040502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AIZuqXA9/Q4vd0Spwc74pHm85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7e6dab988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147e6dab98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47e6dab988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g147e6dab988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47e6dab988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g147e6dab988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47e6dab988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147e6dab98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47e6dab988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147e6dab988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47e6dab988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#12: Read the FOA, have your plan, then tailor the plan for the project. Don’t just upload your generic organizational DEI plan. </a:t>
            </a:r>
            <a:endParaRPr/>
          </a:p>
        </p:txBody>
      </p:sp>
      <p:sp>
        <p:nvSpPr>
          <p:cNvPr id="377" name="Google Shape;377;g147e6dab988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47e6dab988_0_4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147e6dab988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47e6dab988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147e6dab988_0_4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47e6dab988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147e6dab988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47e6dab988_0_4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g147e6dab988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7e6dab9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147e6dab9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7e6dab988_0_4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g147e6dab98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7e6dab98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147e6dab98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60fb7daa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1460fb7daa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60fb7daa4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1460fb7daa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460fb7daa4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1460fb7daa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60fb7daa4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1460fb7daa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60fb7daa4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1460fb7daa4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2410322" y="2014537"/>
            <a:ext cx="9144000" cy="2100263"/>
          </a:xfrm>
          <a:prstGeom prst="rect">
            <a:avLst/>
          </a:prstGeom>
          <a:noFill/>
          <a:ln>
            <a:noFill/>
          </a:ln>
        </p:spPr>
        <p:txBody>
          <a:bodyPr spcFirstLastPara="1" wrap="square" lIns="0" tIns="0" rIns="0" bIns="0" anchor="b" anchorCtr="0">
            <a:normAutofit/>
          </a:bodyPr>
          <a:lstStyle>
            <a:lvl1pPr lvl="0" algn="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2410322" y="4212191"/>
            <a:ext cx="9144000" cy="1045608"/>
          </a:xfrm>
          <a:prstGeom prst="rect">
            <a:avLst/>
          </a:prstGeom>
          <a:noFill/>
          <a:ln>
            <a:noFill/>
          </a:ln>
        </p:spPr>
        <p:txBody>
          <a:bodyPr spcFirstLastPara="1" wrap="square" lIns="0" tIns="0" rIns="0" bIns="0" anchor="t" anchorCtr="0">
            <a:normAutofit/>
          </a:bodyPr>
          <a:lstStyle>
            <a:lvl1pPr lvl="0" algn="r">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9701711" y="6243320"/>
            <a:ext cx="1852611"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body" idx="2"/>
          </p:nvPr>
        </p:nvSpPr>
        <p:spPr>
          <a:xfrm>
            <a:off x="4515347" y="342899"/>
            <a:ext cx="7038975" cy="573087"/>
          </a:xfrm>
          <a:prstGeom prst="rect">
            <a:avLst/>
          </a:prstGeom>
          <a:noFill/>
          <a:ln>
            <a:noFill/>
          </a:ln>
        </p:spPr>
        <p:txBody>
          <a:bodyPr spcFirstLastPara="1" wrap="square" lIns="91425" tIns="45700" rIns="0" bIns="45700" anchor="t" anchorCtr="0">
            <a:normAutofit/>
          </a:bodyPr>
          <a:lstStyle>
            <a:lvl1pPr marL="457200" lvl="0" indent="-228600" algn="r">
              <a:lnSpc>
                <a:spcPct val="90000"/>
              </a:lnSpc>
              <a:spcBef>
                <a:spcPts val="1000"/>
              </a:spcBef>
              <a:spcAft>
                <a:spcPts val="0"/>
              </a:spcAft>
              <a:buClr>
                <a:schemeClr val="lt1"/>
              </a:buClr>
              <a:buSzPts val="2800"/>
              <a:buFont typeface="Arial"/>
              <a:buNone/>
              <a:defRPr b="0" i="0">
                <a:solidFill>
                  <a:schemeClr val="lt1"/>
                </a:solidFill>
                <a:latin typeface="Arial"/>
                <a:ea typeface="Arial"/>
                <a:cs typeface="Arial"/>
                <a:sym typeface="Arial"/>
              </a:defRPr>
            </a:lvl1pPr>
            <a:lvl2pPr marL="914400" lvl="1" indent="-228600" algn="r">
              <a:lnSpc>
                <a:spcPct val="90000"/>
              </a:lnSpc>
              <a:spcBef>
                <a:spcPts val="500"/>
              </a:spcBef>
              <a:spcAft>
                <a:spcPts val="0"/>
              </a:spcAft>
              <a:buClr>
                <a:schemeClr val="lt1"/>
              </a:buClr>
              <a:buSzPts val="2400"/>
              <a:buFont typeface="Arial"/>
              <a:buNone/>
              <a:defRPr b="0" i="0">
                <a:solidFill>
                  <a:schemeClr val="lt1"/>
                </a:solidFill>
                <a:latin typeface="Arial"/>
                <a:ea typeface="Arial"/>
                <a:cs typeface="Arial"/>
                <a:sym typeface="Arial"/>
              </a:defRPr>
            </a:lvl2pPr>
            <a:lvl3pPr marL="1371600" lvl="2" indent="-228600" algn="r">
              <a:lnSpc>
                <a:spcPct val="90000"/>
              </a:lnSpc>
              <a:spcBef>
                <a:spcPts val="500"/>
              </a:spcBef>
              <a:spcAft>
                <a:spcPts val="0"/>
              </a:spcAft>
              <a:buClr>
                <a:schemeClr val="dk1"/>
              </a:buClr>
              <a:buSzPts val="2000"/>
              <a:buFont typeface="Times"/>
              <a:buNone/>
              <a:defRPr/>
            </a:lvl3pPr>
            <a:lvl4pPr marL="1828800" lvl="3" indent="-228600" algn="r">
              <a:lnSpc>
                <a:spcPct val="90000"/>
              </a:lnSpc>
              <a:spcBef>
                <a:spcPts val="500"/>
              </a:spcBef>
              <a:spcAft>
                <a:spcPts val="0"/>
              </a:spcAft>
              <a:buClr>
                <a:schemeClr val="dk1"/>
              </a:buClr>
              <a:buSzPts val="1800"/>
              <a:buFont typeface="Times"/>
              <a:buNone/>
              <a:defRPr/>
            </a:lvl4pPr>
            <a:lvl5pPr marL="2286000" lvl="4" indent="-228600" algn="r">
              <a:lnSpc>
                <a:spcPct val="90000"/>
              </a:lnSpc>
              <a:spcBef>
                <a:spcPts val="500"/>
              </a:spcBef>
              <a:spcAft>
                <a:spcPts val="0"/>
              </a:spcAft>
              <a:buClr>
                <a:schemeClr val="dk1"/>
              </a:buClr>
              <a:buSzPts val="1800"/>
              <a:buFont typeface="Time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8"/>
          <p:cNvSpPr txBox="1">
            <a:spLocks noGrp="1"/>
          </p:cNvSpPr>
          <p:nvPr>
            <p:ph type="body" idx="3"/>
          </p:nvPr>
        </p:nvSpPr>
        <p:spPr>
          <a:xfrm>
            <a:off x="2410322" y="5922645"/>
            <a:ext cx="9144000" cy="320675"/>
          </a:xfrm>
          <a:prstGeom prst="rect">
            <a:avLst/>
          </a:prstGeom>
          <a:noFill/>
          <a:ln>
            <a:noFill/>
          </a:ln>
        </p:spPr>
        <p:txBody>
          <a:bodyPr spcFirstLastPara="1" wrap="square" lIns="91425" tIns="0" rIns="0" bIns="0" anchor="b" anchorCtr="0">
            <a:noAutofit/>
          </a:bodyPr>
          <a:lstStyle>
            <a:lvl1pPr marL="457200" lvl="0" indent="-228600" algn="r">
              <a:lnSpc>
                <a:spcPct val="90000"/>
              </a:lnSpc>
              <a:spcBef>
                <a:spcPts val="1000"/>
              </a:spcBef>
              <a:spcAft>
                <a:spcPts val="0"/>
              </a:spcAft>
              <a:buClr>
                <a:schemeClr val="dk1"/>
              </a:buClr>
              <a:buSzPts val="1800"/>
              <a:buFont typeface="Arial"/>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Only">
  <p:cSld name="3_Title Only">
    <p:bg>
      <p:bgPr>
        <a:solidFill>
          <a:schemeClr val="lt2"/>
        </a:solidFill>
        <a:effectLst/>
      </p:bgPr>
    </p:bg>
    <p:spTree>
      <p:nvGrpSpPr>
        <p:cNvPr id="1" name="Shape 71"/>
        <p:cNvGrpSpPr/>
        <p:nvPr/>
      </p:nvGrpSpPr>
      <p:grpSpPr>
        <a:xfrm>
          <a:off x="0" y="0"/>
          <a:ext cx="0" cy="0"/>
          <a:chOff x="0" y="0"/>
          <a:chExt cx="0" cy="0"/>
        </a:xfrm>
      </p:grpSpPr>
      <p:sp>
        <p:nvSpPr>
          <p:cNvPr id="72" name="Google Shape;72;p29"/>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75" name="Google Shape;75;p29"/>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_Blank Slide">
  <p:cSld name="4_Blank Slide">
    <p:bg>
      <p:bgPr>
        <a:solidFill>
          <a:schemeClr val="lt2"/>
        </a:solidFill>
        <a:effectLst/>
      </p:bgPr>
    </p:bg>
    <p:spTree>
      <p:nvGrpSpPr>
        <p:cNvPr id="1" name="Shape 76"/>
        <p:cNvGrpSpPr/>
        <p:nvPr/>
      </p:nvGrpSpPr>
      <p:grpSpPr>
        <a:xfrm>
          <a:off x="0" y="0"/>
          <a:ext cx="0" cy="0"/>
          <a:chOff x="0" y="0"/>
          <a:chExt cx="0" cy="0"/>
        </a:xfrm>
      </p:grpSpPr>
      <p:sp>
        <p:nvSpPr>
          <p:cNvPr id="77" name="Google Shape;77;p30"/>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No Powerhills)" type="titleOnly">
  <p:cSld name="TITLE_ONLY">
    <p:bg>
      <p:bgPr>
        <a:solidFill>
          <a:schemeClr val="lt1"/>
        </a:solidFill>
        <a:effectLst/>
      </p:bgPr>
    </p:bg>
    <p:spTree>
      <p:nvGrpSpPr>
        <p:cNvPr id="1" name="Shape 85"/>
        <p:cNvGrpSpPr/>
        <p:nvPr/>
      </p:nvGrpSpPr>
      <p:grpSpPr>
        <a:xfrm>
          <a:off x="0" y="0"/>
          <a:ext cx="0" cy="0"/>
          <a:chOff x="0" y="0"/>
          <a:chExt cx="0" cy="0"/>
        </a:xfrm>
      </p:grpSpPr>
      <p:sp>
        <p:nvSpPr>
          <p:cNvPr id="86" name="Google Shape;86;p10"/>
          <p:cNvSpPr/>
          <p:nvPr/>
        </p:nvSpPr>
        <p:spPr>
          <a:xfrm>
            <a:off x="0" y="0"/>
            <a:ext cx="12192000" cy="10881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0"/>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ctrTitle"/>
          </p:nvPr>
        </p:nvSpPr>
        <p:spPr>
          <a:xfrm>
            <a:off x="2410322" y="2014537"/>
            <a:ext cx="9144000" cy="2100263"/>
          </a:xfrm>
          <a:prstGeom prst="rect">
            <a:avLst/>
          </a:prstGeom>
          <a:noFill/>
          <a:ln>
            <a:noFill/>
          </a:ln>
        </p:spPr>
        <p:txBody>
          <a:bodyPr spcFirstLastPara="1" wrap="square" lIns="0" tIns="0" rIns="0" bIns="0" anchor="b" anchorCtr="0">
            <a:normAutofit/>
          </a:bodyPr>
          <a:lstStyle>
            <a:lvl1pPr lvl="0" algn="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subTitle" idx="1"/>
          </p:nvPr>
        </p:nvSpPr>
        <p:spPr>
          <a:xfrm>
            <a:off x="2410322" y="4212191"/>
            <a:ext cx="9144000" cy="1045608"/>
          </a:xfrm>
          <a:prstGeom prst="rect">
            <a:avLst/>
          </a:prstGeom>
          <a:noFill/>
          <a:ln>
            <a:noFill/>
          </a:ln>
        </p:spPr>
        <p:txBody>
          <a:bodyPr spcFirstLastPara="1" wrap="square" lIns="0" tIns="0" rIns="0" bIns="0" anchor="t" anchorCtr="0">
            <a:normAutofit/>
          </a:bodyPr>
          <a:lstStyle>
            <a:lvl1pPr lvl="0" algn="r">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1"/>
          <p:cNvSpPr txBox="1">
            <a:spLocks noGrp="1"/>
          </p:cNvSpPr>
          <p:nvPr>
            <p:ph type="dt" idx="10"/>
          </p:nvPr>
        </p:nvSpPr>
        <p:spPr>
          <a:xfrm>
            <a:off x="9701711" y="6243320"/>
            <a:ext cx="1852611"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body" idx="2"/>
          </p:nvPr>
        </p:nvSpPr>
        <p:spPr>
          <a:xfrm>
            <a:off x="4515347" y="342899"/>
            <a:ext cx="7038975" cy="573087"/>
          </a:xfrm>
          <a:prstGeom prst="rect">
            <a:avLst/>
          </a:prstGeom>
          <a:noFill/>
          <a:ln>
            <a:noFill/>
          </a:ln>
        </p:spPr>
        <p:txBody>
          <a:bodyPr spcFirstLastPara="1" wrap="square" lIns="91425" tIns="45700" rIns="0" bIns="45700" anchor="t" anchorCtr="0">
            <a:normAutofit/>
          </a:bodyPr>
          <a:lstStyle>
            <a:lvl1pPr marL="457200" lvl="0" indent="-228600" algn="r">
              <a:lnSpc>
                <a:spcPct val="90000"/>
              </a:lnSpc>
              <a:spcBef>
                <a:spcPts val="1000"/>
              </a:spcBef>
              <a:spcAft>
                <a:spcPts val="0"/>
              </a:spcAft>
              <a:buClr>
                <a:schemeClr val="lt1"/>
              </a:buClr>
              <a:buSzPts val="2800"/>
              <a:buFont typeface="Arial"/>
              <a:buNone/>
              <a:defRPr b="0" i="0">
                <a:solidFill>
                  <a:schemeClr val="lt1"/>
                </a:solidFill>
                <a:latin typeface="Arial"/>
                <a:ea typeface="Arial"/>
                <a:cs typeface="Arial"/>
                <a:sym typeface="Arial"/>
              </a:defRPr>
            </a:lvl1pPr>
            <a:lvl2pPr marL="914400" lvl="1" indent="-228600" algn="r">
              <a:lnSpc>
                <a:spcPct val="90000"/>
              </a:lnSpc>
              <a:spcBef>
                <a:spcPts val="500"/>
              </a:spcBef>
              <a:spcAft>
                <a:spcPts val="0"/>
              </a:spcAft>
              <a:buClr>
                <a:schemeClr val="lt1"/>
              </a:buClr>
              <a:buSzPts val="2400"/>
              <a:buFont typeface="Arial"/>
              <a:buNone/>
              <a:defRPr b="0" i="0">
                <a:solidFill>
                  <a:schemeClr val="lt1"/>
                </a:solidFill>
                <a:latin typeface="Arial"/>
                <a:ea typeface="Arial"/>
                <a:cs typeface="Arial"/>
                <a:sym typeface="Arial"/>
              </a:defRPr>
            </a:lvl2pPr>
            <a:lvl3pPr marL="1371600" lvl="2" indent="-228600" algn="r">
              <a:lnSpc>
                <a:spcPct val="90000"/>
              </a:lnSpc>
              <a:spcBef>
                <a:spcPts val="500"/>
              </a:spcBef>
              <a:spcAft>
                <a:spcPts val="0"/>
              </a:spcAft>
              <a:buClr>
                <a:schemeClr val="dk1"/>
              </a:buClr>
              <a:buSzPts val="2000"/>
              <a:buFont typeface="Times"/>
              <a:buNone/>
              <a:defRPr/>
            </a:lvl3pPr>
            <a:lvl4pPr marL="1828800" lvl="3" indent="-228600" algn="r">
              <a:lnSpc>
                <a:spcPct val="90000"/>
              </a:lnSpc>
              <a:spcBef>
                <a:spcPts val="500"/>
              </a:spcBef>
              <a:spcAft>
                <a:spcPts val="0"/>
              </a:spcAft>
              <a:buClr>
                <a:schemeClr val="dk1"/>
              </a:buClr>
              <a:buSzPts val="1800"/>
              <a:buFont typeface="Times"/>
              <a:buNone/>
              <a:defRPr/>
            </a:lvl4pPr>
            <a:lvl5pPr marL="2286000" lvl="4" indent="-228600" algn="r">
              <a:lnSpc>
                <a:spcPct val="90000"/>
              </a:lnSpc>
              <a:spcBef>
                <a:spcPts val="500"/>
              </a:spcBef>
              <a:spcAft>
                <a:spcPts val="0"/>
              </a:spcAft>
              <a:buClr>
                <a:schemeClr val="dk1"/>
              </a:buClr>
              <a:buSzPts val="1800"/>
              <a:buFont typeface="Times"/>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1"/>
          <p:cNvSpPr txBox="1">
            <a:spLocks noGrp="1"/>
          </p:cNvSpPr>
          <p:nvPr>
            <p:ph type="body" idx="3"/>
          </p:nvPr>
        </p:nvSpPr>
        <p:spPr>
          <a:xfrm>
            <a:off x="2410322" y="5922645"/>
            <a:ext cx="9144000" cy="320675"/>
          </a:xfrm>
          <a:prstGeom prst="rect">
            <a:avLst/>
          </a:prstGeom>
          <a:noFill/>
          <a:ln>
            <a:noFill/>
          </a:ln>
        </p:spPr>
        <p:txBody>
          <a:bodyPr spcFirstLastPara="1" wrap="square" lIns="91425" tIns="0" rIns="0" bIns="0" anchor="b" anchorCtr="0">
            <a:noAutofit/>
          </a:bodyPr>
          <a:lstStyle>
            <a:lvl1pPr marL="457200" lvl="0" indent="-228600" algn="r">
              <a:lnSpc>
                <a:spcPct val="90000"/>
              </a:lnSpc>
              <a:spcBef>
                <a:spcPts val="1000"/>
              </a:spcBef>
              <a:spcAft>
                <a:spcPts val="0"/>
              </a:spcAft>
              <a:buClr>
                <a:schemeClr val="dk1"/>
              </a:buClr>
              <a:buSzPts val="1800"/>
              <a:buFont typeface="Arial"/>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640080" y="0"/>
            <a:ext cx="11013047"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4000"/>
              <a:buFont typeface="Arial"/>
              <a:buNone/>
              <a:defRPr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640080" y="2009774"/>
            <a:ext cx="11014710" cy="3719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body" idx="2"/>
          </p:nvPr>
        </p:nvSpPr>
        <p:spPr>
          <a:xfrm>
            <a:off x="640080" y="1370807"/>
            <a:ext cx="11013046"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12"/>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sldNum" idx="12"/>
          </p:nvPr>
        </p:nvSpPr>
        <p:spPr>
          <a:xfrm>
            <a:off x="10946852"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2"/>
        <p:cNvGrpSpPr/>
        <p:nvPr/>
      </p:nvGrpSpPr>
      <p:grpSpPr>
        <a:xfrm>
          <a:off x="0" y="0"/>
          <a:ext cx="0" cy="0"/>
          <a:chOff x="0" y="0"/>
          <a:chExt cx="0" cy="0"/>
        </a:xfrm>
      </p:grpSpPr>
      <p:sp>
        <p:nvSpPr>
          <p:cNvPr id="103" name="Google Shape;103;p13"/>
          <p:cNvSpPr txBox="1">
            <a:spLocks noGrp="1"/>
          </p:cNvSpPr>
          <p:nvPr>
            <p:ph type="body" idx="1"/>
          </p:nvPr>
        </p:nvSpPr>
        <p:spPr>
          <a:xfrm>
            <a:off x="640080" y="1373187"/>
            <a:ext cx="5383212"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13"/>
          <p:cNvSpPr txBox="1">
            <a:spLocks noGrp="1"/>
          </p:cNvSpPr>
          <p:nvPr>
            <p:ph type="body" idx="2"/>
          </p:nvPr>
        </p:nvSpPr>
        <p:spPr>
          <a:xfrm>
            <a:off x="640080" y="2071688"/>
            <a:ext cx="538321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body" idx="3"/>
          </p:nvPr>
        </p:nvSpPr>
        <p:spPr>
          <a:xfrm>
            <a:off x="6170610" y="1373187"/>
            <a:ext cx="5387977"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13"/>
          <p:cNvSpPr txBox="1">
            <a:spLocks noGrp="1"/>
          </p:cNvSpPr>
          <p:nvPr>
            <p:ph type="body" idx="4"/>
          </p:nvPr>
        </p:nvSpPr>
        <p:spPr>
          <a:xfrm>
            <a:off x="6170610" y="2071688"/>
            <a:ext cx="53879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3"/>
          <p:cNvSpPr txBox="1">
            <a:spLocks noGrp="1"/>
          </p:cNvSpPr>
          <p:nvPr>
            <p:ph type="title"/>
          </p:nvPr>
        </p:nvSpPr>
        <p:spPr>
          <a:xfrm>
            <a:off x="640080" y="0"/>
            <a:ext cx="10944224" cy="1047749"/>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4000"/>
              <a:buFont typeface="Arial"/>
              <a:buNone/>
              <a:defRPr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sldNum" idx="12"/>
          </p:nvPr>
        </p:nvSpPr>
        <p:spPr>
          <a:xfrm>
            <a:off x="10945165"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4"/>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640080" y="0"/>
            <a:ext cx="10944225"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640080" y="2011680"/>
            <a:ext cx="10945878" cy="3721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a:spLocks noGrp="1"/>
          </p:cNvSpPr>
          <p:nvPr>
            <p:ph type="body" idx="2"/>
          </p:nvPr>
        </p:nvSpPr>
        <p:spPr>
          <a:xfrm>
            <a:off x="640080" y="1371600"/>
            <a:ext cx="10944224"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5"/>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1094622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120" name="Google Shape;120;p15"/>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121" name="Google Shape;121;p15"/>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Comparison">
  <p:cSld name="1_Comparison">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640080" y="1371600"/>
            <a:ext cx="5383212"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6"/>
          <p:cNvSpPr txBox="1">
            <a:spLocks noGrp="1"/>
          </p:cNvSpPr>
          <p:nvPr>
            <p:ph type="body" idx="2"/>
          </p:nvPr>
        </p:nvSpPr>
        <p:spPr>
          <a:xfrm>
            <a:off x="640080" y="2075688"/>
            <a:ext cx="538321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body" idx="3"/>
          </p:nvPr>
        </p:nvSpPr>
        <p:spPr>
          <a:xfrm>
            <a:off x="6170610" y="1371600"/>
            <a:ext cx="5387977"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16"/>
          <p:cNvSpPr txBox="1">
            <a:spLocks noGrp="1"/>
          </p:cNvSpPr>
          <p:nvPr>
            <p:ph type="body" idx="4"/>
          </p:nvPr>
        </p:nvSpPr>
        <p:spPr>
          <a:xfrm>
            <a:off x="6170610" y="2075688"/>
            <a:ext cx="53879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6"/>
          <p:cNvSpPr txBox="1">
            <a:spLocks noGrp="1"/>
          </p:cNvSpPr>
          <p:nvPr>
            <p:ph type="title"/>
          </p:nvPr>
        </p:nvSpPr>
        <p:spPr>
          <a:xfrm>
            <a:off x="640080" y="0"/>
            <a:ext cx="10944224"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6"/>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130" name="Google Shape;130;p16"/>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131" name="Google Shape;131;p16"/>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7"/>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sldNum" idx="12"/>
          </p:nvPr>
        </p:nvSpPr>
        <p:spPr>
          <a:xfrm>
            <a:off x="10946226"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136" name="Google Shape;136;p17"/>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137" name="Google Shape;137;p17"/>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640080" y="0"/>
            <a:ext cx="11013047"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4000"/>
              <a:buFont typeface="Arial"/>
              <a:buNone/>
              <a:defRPr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640080" y="2009774"/>
            <a:ext cx="11014710" cy="3719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body" idx="2"/>
          </p:nvPr>
        </p:nvSpPr>
        <p:spPr>
          <a:xfrm>
            <a:off x="640080" y="1370807"/>
            <a:ext cx="11013046"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 name="Google Shape;21;p21"/>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10946852"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Only">
  <p:cSld name="4_Title Only">
    <p:bg>
      <p:bgPr>
        <a:solidFill>
          <a:schemeClr val="lt1"/>
        </a:solidFill>
        <a:effectLst/>
      </p:bgPr>
    </p:bg>
    <p:spTree>
      <p:nvGrpSpPr>
        <p:cNvPr id="1" name="Shape 138"/>
        <p:cNvGrpSpPr/>
        <p:nvPr/>
      </p:nvGrpSpPr>
      <p:grpSpPr>
        <a:xfrm>
          <a:off x="0" y="0"/>
          <a:ext cx="0" cy="0"/>
          <a:chOff x="0" y="0"/>
          <a:chExt cx="0" cy="0"/>
        </a:xfrm>
      </p:grpSpPr>
      <p:sp>
        <p:nvSpPr>
          <p:cNvPr id="139" name="Google Shape;139;p18"/>
          <p:cNvSpPr/>
          <p:nvPr/>
        </p:nvSpPr>
        <p:spPr>
          <a:xfrm>
            <a:off x="0" y="-285749"/>
            <a:ext cx="12192000" cy="602524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8"/>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
        <p:nvSpPr>
          <p:cNvPr id="143" name="Google Shape;143;p18"/>
          <p:cNvSpPr txBox="1">
            <a:spLocks noGrp="1"/>
          </p:cNvSpPr>
          <p:nvPr>
            <p:ph type="body" idx="1"/>
          </p:nvPr>
        </p:nvSpPr>
        <p:spPr>
          <a:xfrm>
            <a:off x="640080" y="2009774"/>
            <a:ext cx="11014710" cy="3719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8"/>
          <p:cNvSpPr txBox="1">
            <a:spLocks noGrp="1"/>
          </p:cNvSpPr>
          <p:nvPr>
            <p:ph type="body" idx="2"/>
          </p:nvPr>
        </p:nvSpPr>
        <p:spPr>
          <a:xfrm>
            <a:off x="640080" y="1370807"/>
            <a:ext cx="11013046"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Only">
  <p:cSld name="3_Title Only">
    <p:bg>
      <p:bgPr>
        <a:solidFill>
          <a:schemeClr val="lt2"/>
        </a:solidFill>
        <a:effectLst/>
      </p:bgPr>
    </p:bg>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9"/>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9"/>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149" name="Google Shape;149;p19"/>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4_Blank Slide">
  <p:cSld name="4_Blank Slide">
    <p:bg>
      <p:bgPr>
        <a:solidFill>
          <a:schemeClr val="lt2"/>
        </a:solidFill>
        <a:effectLst/>
      </p:bgPr>
    </p:bg>
    <p:spTree>
      <p:nvGrpSpPr>
        <p:cNvPr id="1" name="Shape 150"/>
        <p:cNvGrpSpPr/>
        <p:nvPr/>
      </p:nvGrpSpPr>
      <p:grpSpPr>
        <a:xfrm>
          <a:off x="0" y="0"/>
          <a:ext cx="0" cy="0"/>
          <a:chOff x="0" y="0"/>
          <a:chExt cx="0" cy="0"/>
        </a:xfrm>
      </p:grpSpPr>
      <p:sp>
        <p:nvSpPr>
          <p:cNvPr id="151" name="Google Shape;151;p20"/>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
        <p:cNvGrpSpPr/>
        <p:nvPr/>
      </p:nvGrpSpPr>
      <p:grpSpPr>
        <a:xfrm>
          <a:off x="0" y="0"/>
          <a:ext cx="0" cy="0"/>
          <a:chOff x="0" y="0"/>
          <a:chExt cx="0" cy="0"/>
        </a:xfrm>
      </p:grpSpPr>
      <p:sp>
        <p:nvSpPr>
          <p:cNvPr id="24" name="Google Shape;24;p22"/>
          <p:cNvSpPr txBox="1">
            <a:spLocks noGrp="1"/>
          </p:cNvSpPr>
          <p:nvPr>
            <p:ph type="body" idx="1"/>
          </p:nvPr>
        </p:nvSpPr>
        <p:spPr>
          <a:xfrm>
            <a:off x="640080" y="1373187"/>
            <a:ext cx="5383212"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 name="Google Shape;25;p22"/>
          <p:cNvSpPr txBox="1">
            <a:spLocks noGrp="1"/>
          </p:cNvSpPr>
          <p:nvPr>
            <p:ph type="body" idx="2"/>
          </p:nvPr>
        </p:nvSpPr>
        <p:spPr>
          <a:xfrm>
            <a:off x="640080" y="2071688"/>
            <a:ext cx="538321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txBox="1">
            <a:spLocks noGrp="1"/>
          </p:cNvSpPr>
          <p:nvPr>
            <p:ph type="body" idx="3"/>
          </p:nvPr>
        </p:nvSpPr>
        <p:spPr>
          <a:xfrm>
            <a:off x="6170610" y="1373187"/>
            <a:ext cx="5387977"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22"/>
          <p:cNvSpPr txBox="1">
            <a:spLocks noGrp="1"/>
          </p:cNvSpPr>
          <p:nvPr>
            <p:ph type="body" idx="4"/>
          </p:nvPr>
        </p:nvSpPr>
        <p:spPr>
          <a:xfrm>
            <a:off x="6170610" y="2071688"/>
            <a:ext cx="53879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title"/>
          </p:nvPr>
        </p:nvSpPr>
        <p:spPr>
          <a:xfrm>
            <a:off x="640080" y="0"/>
            <a:ext cx="10944224" cy="1047749"/>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4000"/>
              <a:buFont typeface="Arial"/>
              <a:buNone/>
              <a:defRPr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10945165"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No Powerhills)">
  <p:cSld name="Title Only (No Powerhills)">
    <p:bg>
      <p:bgPr>
        <a:solidFill>
          <a:schemeClr val="lt1"/>
        </a:solidFill>
        <a:effectLst/>
      </p:bgPr>
    </p:bg>
    <p:spTree>
      <p:nvGrpSpPr>
        <p:cNvPr id="1" name="Shape 35"/>
        <p:cNvGrpSpPr/>
        <p:nvPr/>
      </p:nvGrpSpPr>
      <p:grpSpPr>
        <a:xfrm>
          <a:off x="0" y="0"/>
          <a:ext cx="0" cy="0"/>
          <a:chOff x="0" y="0"/>
          <a:chExt cx="0" cy="0"/>
        </a:xfrm>
      </p:grpSpPr>
      <p:sp>
        <p:nvSpPr>
          <p:cNvPr id="36" name="Google Shape;36;p24"/>
          <p:cNvSpPr/>
          <p:nvPr/>
        </p:nvSpPr>
        <p:spPr>
          <a:xfrm>
            <a:off x="0" y="0"/>
            <a:ext cx="12192000" cy="10881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4"/>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40080" y="0"/>
            <a:ext cx="10944225"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40080" y="2011680"/>
            <a:ext cx="10945878" cy="3721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5"/>
          <p:cNvSpPr txBox="1">
            <a:spLocks noGrp="1"/>
          </p:cNvSpPr>
          <p:nvPr>
            <p:ph type="body" idx="2"/>
          </p:nvPr>
        </p:nvSpPr>
        <p:spPr>
          <a:xfrm>
            <a:off x="640080" y="1371600"/>
            <a:ext cx="10944224"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5"/>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1094622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46" name="Google Shape;46;p25"/>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47" name="Google Shape;47;p25"/>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Comparison">
  <p:cSld name="1_Comparison">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26"/>
          <p:cNvSpPr txBox="1">
            <a:spLocks noGrp="1"/>
          </p:cNvSpPr>
          <p:nvPr>
            <p:ph type="body" idx="1"/>
          </p:nvPr>
        </p:nvSpPr>
        <p:spPr>
          <a:xfrm>
            <a:off x="640080" y="1371600"/>
            <a:ext cx="5383212"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2"/>
          </p:nvPr>
        </p:nvSpPr>
        <p:spPr>
          <a:xfrm>
            <a:off x="640080" y="2075688"/>
            <a:ext cx="538321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body" idx="3"/>
          </p:nvPr>
        </p:nvSpPr>
        <p:spPr>
          <a:xfrm>
            <a:off x="6170610" y="1371600"/>
            <a:ext cx="5387977"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4"/>
          </p:nvPr>
        </p:nvSpPr>
        <p:spPr>
          <a:xfrm>
            <a:off x="6170610" y="2075688"/>
            <a:ext cx="53879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title"/>
          </p:nvPr>
        </p:nvSpPr>
        <p:spPr>
          <a:xfrm>
            <a:off x="640080" y="0"/>
            <a:ext cx="10944224" cy="1051560"/>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10945368"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56" name="Google Shape;56;p26"/>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57" name="Google Shape;57;p26"/>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10946226"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cxnSp>
        <p:nvCxnSpPr>
          <p:cNvPr id="62" name="Google Shape;62;p27"/>
          <p:cNvCxnSpPr/>
          <p:nvPr/>
        </p:nvCxnSpPr>
        <p:spPr>
          <a:xfrm>
            <a:off x="637562" y="1047750"/>
            <a:ext cx="10945368" cy="0"/>
          </a:xfrm>
          <a:prstGeom prst="straightConnector1">
            <a:avLst/>
          </a:prstGeom>
          <a:noFill/>
          <a:ln w="28575" cap="flat" cmpd="sng">
            <a:solidFill>
              <a:srgbClr val="068B54"/>
            </a:solidFill>
            <a:prstDash val="solid"/>
            <a:miter lim="800000"/>
            <a:headEnd type="none" w="sm" len="sm"/>
            <a:tailEnd type="none" w="sm" len="sm"/>
          </a:ln>
        </p:spPr>
      </p:cxnSp>
      <p:pic>
        <p:nvPicPr>
          <p:cNvPr id="63" name="Google Shape;63;p27"/>
          <p:cNvPicPr preferRelativeResize="0"/>
          <p:nvPr/>
        </p:nvPicPr>
        <p:blipFill rotWithShape="1">
          <a:blip r:embed="rId3">
            <a:alphaModFix/>
          </a:blip>
          <a:srcRect/>
          <a:stretch/>
        </p:blipFill>
        <p:spPr>
          <a:xfrm>
            <a:off x="640080" y="6035468"/>
            <a:ext cx="1467175" cy="6295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Only">
  <p:cSld name="4_Title Only">
    <p:bg>
      <p:bgPr>
        <a:solidFill>
          <a:schemeClr val="lt1"/>
        </a:solidFill>
        <a:effectLst/>
      </p:bgPr>
    </p:bg>
    <p:spTree>
      <p:nvGrpSpPr>
        <p:cNvPr id="1" name="Shape 64"/>
        <p:cNvGrpSpPr/>
        <p:nvPr/>
      </p:nvGrpSpPr>
      <p:grpSpPr>
        <a:xfrm>
          <a:off x="0" y="0"/>
          <a:ext cx="0" cy="0"/>
          <a:chOff x="0" y="0"/>
          <a:chExt cx="0" cy="0"/>
        </a:xfrm>
      </p:grpSpPr>
      <p:sp>
        <p:nvSpPr>
          <p:cNvPr id="65" name="Google Shape;65;p28"/>
          <p:cNvSpPr/>
          <p:nvPr/>
        </p:nvSpPr>
        <p:spPr>
          <a:xfrm>
            <a:off x="0" y="-285749"/>
            <a:ext cx="12192000" cy="602524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8"/>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dt" idx="10"/>
          </p:nvPr>
        </p:nvSpPr>
        <p:spPr>
          <a:xfrm>
            <a:off x="9061704" y="6199632"/>
            <a:ext cx="1863468" cy="365125"/>
          </a:xfrm>
          <a:prstGeom prst="rect">
            <a:avLst/>
          </a:prstGeom>
          <a:noFill/>
          <a:ln>
            <a:noFill/>
          </a:ln>
        </p:spPr>
        <p:txBody>
          <a:bodyPr spcFirstLastPara="1" wrap="square" lIns="91425" tIns="45700" rIns="0" bIns="45700" anchor="ctr" anchorCtr="0">
            <a:noAutofit/>
          </a:bodyPr>
          <a:lstStyle>
            <a:lvl1pPr lvl="0" algn="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10946224" y="6199632"/>
            <a:ext cx="855572"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sp>
        <p:nvSpPr>
          <p:cNvPr id="69" name="Google Shape;69;p28"/>
          <p:cNvSpPr txBox="1">
            <a:spLocks noGrp="1"/>
          </p:cNvSpPr>
          <p:nvPr>
            <p:ph type="body" idx="1"/>
          </p:nvPr>
        </p:nvSpPr>
        <p:spPr>
          <a:xfrm>
            <a:off x="640080" y="2009774"/>
            <a:ext cx="11014710" cy="3719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8"/>
          <p:cNvSpPr txBox="1">
            <a:spLocks noGrp="1"/>
          </p:cNvSpPr>
          <p:nvPr>
            <p:ph type="body" idx="2"/>
          </p:nvPr>
        </p:nvSpPr>
        <p:spPr>
          <a:xfrm>
            <a:off x="640080" y="1370807"/>
            <a:ext cx="11013046" cy="476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640080" y="1374458"/>
            <a:ext cx="10972800" cy="449802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a:ea typeface="Times"/>
                <a:cs typeface="Times"/>
                <a:sym typeface="Time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9064415" y="6196274"/>
            <a:ext cx="1863468" cy="365125"/>
          </a:xfrm>
          <a:prstGeom prst="rect">
            <a:avLst/>
          </a:prstGeom>
          <a:noFill/>
          <a:ln>
            <a:noFill/>
          </a:ln>
        </p:spPr>
        <p:txBody>
          <a:bodyPr spcFirstLastPara="1" wrap="square" lIns="91425" tIns="45700" rIns="0"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sldNum" idx="12"/>
          </p:nvPr>
        </p:nvSpPr>
        <p:spPr>
          <a:xfrm>
            <a:off x="10945290" y="6196274"/>
            <a:ext cx="855572"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pic>
        <p:nvPicPr>
          <p:cNvPr id="10" name="Google Shape;10;p7"/>
          <p:cNvPicPr preferRelativeResize="0"/>
          <p:nvPr/>
        </p:nvPicPr>
        <p:blipFill rotWithShape="1">
          <a:blip r:embed="rId14">
            <a:alphaModFix/>
          </a:blip>
          <a:srcRect/>
          <a:stretch/>
        </p:blipFill>
        <p:spPr>
          <a:xfrm>
            <a:off x="640080" y="6035468"/>
            <a:ext cx="1467175" cy="6295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640080" y="1"/>
            <a:ext cx="10972800" cy="1052196"/>
          </a:xfrm>
          <a:prstGeom prst="rect">
            <a:avLst/>
          </a:prstGeom>
          <a:noFill/>
          <a:ln>
            <a:noFill/>
          </a:ln>
        </p:spPr>
        <p:txBody>
          <a:bodyPr spcFirstLastPara="1" wrap="square" lIns="91425" tIns="45700" rIns="91425" bIns="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9"/>
          <p:cNvSpPr txBox="1">
            <a:spLocks noGrp="1"/>
          </p:cNvSpPr>
          <p:nvPr>
            <p:ph type="body" idx="1"/>
          </p:nvPr>
        </p:nvSpPr>
        <p:spPr>
          <a:xfrm>
            <a:off x="640080" y="1374458"/>
            <a:ext cx="10972800" cy="449802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a:ea typeface="Times"/>
                <a:cs typeface="Times"/>
                <a:sym typeface="Time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9"/>
          <p:cNvSpPr txBox="1">
            <a:spLocks noGrp="1"/>
          </p:cNvSpPr>
          <p:nvPr>
            <p:ph type="dt" idx="10"/>
          </p:nvPr>
        </p:nvSpPr>
        <p:spPr>
          <a:xfrm>
            <a:off x="9064415" y="6196274"/>
            <a:ext cx="1863468" cy="365125"/>
          </a:xfrm>
          <a:prstGeom prst="rect">
            <a:avLst/>
          </a:prstGeom>
          <a:noFill/>
          <a:ln>
            <a:noFill/>
          </a:ln>
        </p:spPr>
        <p:txBody>
          <a:bodyPr spcFirstLastPara="1" wrap="square" lIns="91425" tIns="45700" rIns="0"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9"/>
          <p:cNvSpPr txBox="1">
            <a:spLocks noGrp="1"/>
          </p:cNvSpPr>
          <p:nvPr>
            <p:ph type="sldNum" idx="12"/>
          </p:nvPr>
        </p:nvSpPr>
        <p:spPr>
          <a:xfrm>
            <a:off x="10945290" y="6196274"/>
            <a:ext cx="855572"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en-US"/>
              <a:t>| Pg. </a:t>
            </a:r>
            <a:fld id="{00000000-1234-1234-1234-123412341234}" type="slidenum">
              <a:rPr lang="en-US"/>
              <a:t>‹#›</a:t>
            </a:fld>
            <a:endParaRPr/>
          </a:p>
        </p:txBody>
      </p:sp>
      <p:pic>
        <p:nvPicPr>
          <p:cNvPr id="84" name="Google Shape;84;p9"/>
          <p:cNvPicPr preferRelativeResize="0"/>
          <p:nvPr/>
        </p:nvPicPr>
        <p:blipFill rotWithShape="1">
          <a:blip r:embed="rId14">
            <a:alphaModFix/>
          </a:blip>
          <a:srcRect/>
          <a:stretch/>
        </p:blipFill>
        <p:spPr>
          <a:xfrm>
            <a:off x="640080" y="6035468"/>
            <a:ext cx="1467175" cy="6295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operative.com/programs-services/government-relations/infrastructure-resource-hub/Documents/Secure/NRECA_Infrastructure_Guidebook.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operative.com/programs-services/government-relations/infrastructure-resource-hub/Pages/Secure/Grant-Writing-Assistance-Request.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operative.com/topics/d-e-i/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cooperative.com/programs-services/government-relations/infrastructure-resource-hub/Documents/Secure/NRECA_CommonDataRequirements_factsheet1.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operative.com/programs-services/government-relations/infrastructure-resource-hub/Pages/Secure/Grant-Writing-Assistance-Request.aspx"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www.cooperative.com/programs-services/government-relations/infrastructure-resource-hub/Documents/Secure/NRECA_Infrastructure_Guidebook.pdf" TargetMode="External"/><Relationship Id="rId4" Type="http://schemas.openxmlformats.org/officeDocument/2006/relationships/hyperlink" Target="https://www.cooperative.com/programs-services/government-relations/infrastructure-resource-hub/Pages/Secure/home.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ooperative.com/programs-services/government-relations/infrastructure-resource-hub/Pages/Secure/Grant-Writing-Assistance-Request.asp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410322" y="2014537"/>
            <a:ext cx="9144000" cy="2100263"/>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chemeClr val="lt1"/>
              </a:buClr>
              <a:buSzPts val="6000"/>
              <a:buFont typeface="Arial"/>
              <a:buNone/>
            </a:pPr>
            <a:r>
              <a:rPr lang="en-US"/>
              <a:t>Grant Writing Support Program Webinar</a:t>
            </a:r>
            <a:endParaRPr/>
          </a:p>
        </p:txBody>
      </p:sp>
      <p:sp>
        <p:nvSpPr>
          <p:cNvPr id="158" name="Google Shape;158;p1"/>
          <p:cNvSpPr txBox="1">
            <a:spLocks noGrp="1"/>
          </p:cNvSpPr>
          <p:nvPr>
            <p:ph type="subTitle" idx="1"/>
          </p:nvPr>
        </p:nvSpPr>
        <p:spPr>
          <a:xfrm>
            <a:off x="2623025" y="4212200"/>
            <a:ext cx="8931300" cy="10455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lt1"/>
              </a:buClr>
              <a:buSzPts val="2200"/>
              <a:buNone/>
            </a:pPr>
            <a:r>
              <a:rPr lang="en-US"/>
              <a:t>How to take advantage of NRECA’s Grant Writing Support Program. </a:t>
            </a:r>
            <a:endParaRPr/>
          </a:p>
          <a:p>
            <a:pPr marL="0" lvl="0" indent="0" algn="r" rtl="0">
              <a:lnSpc>
                <a:spcPct val="90000"/>
              </a:lnSpc>
              <a:spcBef>
                <a:spcPts val="0"/>
              </a:spcBef>
              <a:spcAft>
                <a:spcPts val="0"/>
              </a:spcAft>
              <a:buClr>
                <a:schemeClr val="lt1"/>
              </a:buClr>
              <a:buSzPts val="2200"/>
              <a:buNone/>
            </a:pPr>
            <a:r>
              <a:rPr lang="en-US"/>
              <a:t>When to request support.</a:t>
            </a:r>
            <a:endParaRPr/>
          </a:p>
          <a:p>
            <a:pPr marL="0" lvl="0" indent="0" algn="r" rtl="0">
              <a:lnSpc>
                <a:spcPct val="90000"/>
              </a:lnSpc>
              <a:spcBef>
                <a:spcPts val="0"/>
              </a:spcBef>
              <a:spcAft>
                <a:spcPts val="0"/>
              </a:spcAft>
              <a:buClr>
                <a:schemeClr val="lt1"/>
              </a:buClr>
              <a:buSzPts val="2200"/>
              <a:buNone/>
            </a:pPr>
            <a:r>
              <a:rPr lang="en-US"/>
              <a:t>What to expect when requesting support.</a:t>
            </a:r>
            <a:endParaRPr/>
          </a:p>
        </p:txBody>
      </p:sp>
      <p:sp>
        <p:nvSpPr>
          <p:cNvPr id="159" name="Google Shape;159;p1"/>
          <p:cNvSpPr txBox="1">
            <a:spLocks noGrp="1"/>
          </p:cNvSpPr>
          <p:nvPr>
            <p:ph type="dt" idx="10"/>
          </p:nvPr>
        </p:nvSpPr>
        <p:spPr>
          <a:xfrm>
            <a:off x="9701711" y="6243320"/>
            <a:ext cx="1852611" cy="365125"/>
          </a:xfrm>
          <a:prstGeom prst="rect">
            <a:avLst/>
          </a:prstGeom>
          <a:noFill/>
          <a:ln>
            <a:noFill/>
          </a:ln>
        </p:spPr>
        <p:txBody>
          <a:bodyPr spcFirstLastPara="1" wrap="square" lIns="91425" tIns="45700" rIns="0"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August 30, 2022</a:t>
            </a:r>
            <a:endParaRPr sz="1200" b="0" i="0" u="none" strike="noStrike" cap="none" dirty="0">
              <a:solidFill>
                <a:srgbClr val="88888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460fb7daa4_0_75"/>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55" name="Google Shape;255;g1460fb7daa4_0_75"/>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56" name="Google Shape;256;g1460fb7daa4_0_75"/>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57" name="Google Shape;257;g1460fb7daa4_0_75"/>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58" name="Google Shape;258;g1460fb7daa4_0_75"/>
          <p:cNvSpPr/>
          <p:nvPr/>
        </p:nvSpPr>
        <p:spPr>
          <a:xfrm>
            <a:off x="4619245" y="3356842"/>
            <a:ext cx="766200" cy="7377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59" name="Google Shape;259;g1460fb7daa4_0_75"/>
          <p:cNvSpPr txBox="1"/>
          <p:nvPr/>
        </p:nvSpPr>
        <p:spPr>
          <a:xfrm>
            <a:off x="5653617" y="3460398"/>
            <a:ext cx="5683500" cy="3081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solidFill>
                  <a:schemeClr val="dk1"/>
                </a:solidFill>
              </a:rPr>
              <a:t>Review </a:t>
            </a:r>
            <a:r>
              <a:rPr lang="en-US" sz="2000" b="1" i="0" u="none" strike="noStrike" cap="none">
                <a:solidFill>
                  <a:schemeClr val="dk1"/>
                </a:solidFill>
                <a:latin typeface="Arial"/>
                <a:ea typeface="Arial"/>
                <a:cs typeface="Arial"/>
                <a:sym typeface="Arial"/>
              </a:rPr>
              <a:t>FOA Eligibility Criteria / Partnerships</a:t>
            </a:r>
            <a:endParaRPr sz="2000" b="1" i="0" u="none" strike="noStrike" cap="none">
              <a:solidFill>
                <a:schemeClr val="dk1"/>
              </a:solidFill>
              <a:latin typeface="Arial"/>
              <a:ea typeface="Arial"/>
              <a:cs typeface="Arial"/>
              <a:sym typeface="Arial"/>
            </a:endParaRPr>
          </a:p>
        </p:txBody>
      </p:sp>
      <p:sp>
        <p:nvSpPr>
          <p:cNvPr id="260" name="Google Shape;260;g1460fb7daa4_0_75"/>
          <p:cNvSpPr/>
          <p:nvPr/>
        </p:nvSpPr>
        <p:spPr>
          <a:xfrm>
            <a:off x="4829974" y="3560326"/>
            <a:ext cx="344659" cy="330727"/>
          </a:xfrm>
          <a:custGeom>
            <a:avLst/>
            <a:gdLst/>
            <a:ahLst/>
            <a:cxnLst/>
            <a:rect l="l" t="t" r="r" b="b"/>
            <a:pathLst>
              <a:path w="293327" h="293328" extrusionOk="0">
                <a:moveTo>
                  <a:pt x="175708" y="231140"/>
                </a:moveTo>
                <a:cubicBezTo>
                  <a:pt x="171739" y="231140"/>
                  <a:pt x="168492" y="233985"/>
                  <a:pt x="168492" y="238252"/>
                </a:cubicBezTo>
                <a:lnTo>
                  <a:pt x="167770" y="249987"/>
                </a:lnTo>
                <a:cubicBezTo>
                  <a:pt x="167770" y="251765"/>
                  <a:pt x="168492" y="253898"/>
                  <a:pt x="169935" y="255321"/>
                </a:cubicBezTo>
                <a:cubicBezTo>
                  <a:pt x="171017" y="256743"/>
                  <a:pt x="173182" y="257454"/>
                  <a:pt x="174986" y="257454"/>
                </a:cubicBezTo>
                <a:lnTo>
                  <a:pt x="202767" y="257454"/>
                </a:lnTo>
                <a:cubicBezTo>
                  <a:pt x="206375" y="257454"/>
                  <a:pt x="209622" y="254965"/>
                  <a:pt x="210344" y="251409"/>
                </a:cubicBezTo>
                <a:lnTo>
                  <a:pt x="212509" y="239674"/>
                </a:lnTo>
                <a:cubicBezTo>
                  <a:pt x="212509" y="237541"/>
                  <a:pt x="212148" y="235407"/>
                  <a:pt x="210705" y="233629"/>
                </a:cubicBezTo>
                <a:cubicBezTo>
                  <a:pt x="209262" y="232207"/>
                  <a:pt x="207097" y="231140"/>
                  <a:pt x="204932" y="231140"/>
                </a:cubicBezTo>
                <a:lnTo>
                  <a:pt x="175708" y="231140"/>
                </a:lnTo>
                <a:close/>
                <a:moveTo>
                  <a:pt x="89886" y="231140"/>
                </a:moveTo>
                <a:cubicBezTo>
                  <a:pt x="87734" y="231140"/>
                  <a:pt x="85581" y="232207"/>
                  <a:pt x="84505" y="233629"/>
                </a:cubicBezTo>
                <a:cubicBezTo>
                  <a:pt x="82711" y="235407"/>
                  <a:pt x="82352" y="237541"/>
                  <a:pt x="82711" y="239674"/>
                </a:cubicBezTo>
                <a:lnTo>
                  <a:pt x="84864" y="251409"/>
                </a:lnTo>
                <a:cubicBezTo>
                  <a:pt x="85222" y="254965"/>
                  <a:pt x="88451" y="257454"/>
                  <a:pt x="92039" y="257454"/>
                </a:cubicBezTo>
                <a:lnTo>
                  <a:pt x="119663" y="257454"/>
                </a:lnTo>
                <a:cubicBezTo>
                  <a:pt x="121457" y="257454"/>
                  <a:pt x="123610" y="256743"/>
                  <a:pt x="125045" y="255321"/>
                </a:cubicBezTo>
                <a:cubicBezTo>
                  <a:pt x="126480" y="253898"/>
                  <a:pt x="127198" y="251765"/>
                  <a:pt x="127198" y="249987"/>
                </a:cubicBezTo>
                <a:lnTo>
                  <a:pt x="126480" y="238252"/>
                </a:lnTo>
                <a:cubicBezTo>
                  <a:pt x="126121" y="233985"/>
                  <a:pt x="122892" y="231140"/>
                  <a:pt x="118946" y="231140"/>
                </a:cubicBezTo>
                <a:lnTo>
                  <a:pt x="89886" y="231140"/>
                </a:lnTo>
                <a:close/>
                <a:moveTo>
                  <a:pt x="175708" y="222250"/>
                </a:moveTo>
                <a:lnTo>
                  <a:pt x="204932" y="222250"/>
                </a:lnTo>
                <a:cubicBezTo>
                  <a:pt x="209983" y="222250"/>
                  <a:pt x="214313" y="224384"/>
                  <a:pt x="217560" y="227940"/>
                </a:cubicBezTo>
                <a:cubicBezTo>
                  <a:pt x="220807" y="231496"/>
                  <a:pt x="221889" y="236474"/>
                  <a:pt x="221168" y="241097"/>
                </a:cubicBezTo>
                <a:lnTo>
                  <a:pt x="219003" y="252832"/>
                </a:lnTo>
                <a:cubicBezTo>
                  <a:pt x="217560" y="260655"/>
                  <a:pt x="211066" y="266344"/>
                  <a:pt x="202767" y="266344"/>
                </a:cubicBezTo>
                <a:lnTo>
                  <a:pt x="174986" y="266344"/>
                </a:lnTo>
                <a:cubicBezTo>
                  <a:pt x="170656" y="266344"/>
                  <a:pt x="166327" y="264566"/>
                  <a:pt x="163080" y="261366"/>
                </a:cubicBezTo>
                <a:cubicBezTo>
                  <a:pt x="160193" y="258166"/>
                  <a:pt x="158750" y="253898"/>
                  <a:pt x="158750" y="249276"/>
                </a:cubicBezTo>
                <a:lnTo>
                  <a:pt x="159472" y="237541"/>
                </a:lnTo>
                <a:cubicBezTo>
                  <a:pt x="159472" y="229362"/>
                  <a:pt x="166688" y="222250"/>
                  <a:pt x="175708" y="222250"/>
                </a:cubicBezTo>
                <a:close/>
                <a:moveTo>
                  <a:pt x="89886" y="222250"/>
                </a:moveTo>
                <a:lnTo>
                  <a:pt x="118946" y="222250"/>
                </a:lnTo>
                <a:cubicBezTo>
                  <a:pt x="127556" y="222250"/>
                  <a:pt x="134731" y="229362"/>
                  <a:pt x="135449" y="237541"/>
                </a:cubicBezTo>
                <a:lnTo>
                  <a:pt x="135808" y="249276"/>
                </a:lnTo>
                <a:cubicBezTo>
                  <a:pt x="136166" y="253898"/>
                  <a:pt x="134373" y="258166"/>
                  <a:pt x="131144" y="261366"/>
                </a:cubicBezTo>
                <a:cubicBezTo>
                  <a:pt x="128274" y="264566"/>
                  <a:pt x="124328" y="266344"/>
                  <a:pt x="119663" y="266344"/>
                </a:cubicBezTo>
                <a:lnTo>
                  <a:pt x="92039" y="266344"/>
                </a:lnTo>
                <a:cubicBezTo>
                  <a:pt x="84146" y="266344"/>
                  <a:pt x="77330" y="260655"/>
                  <a:pt x="75895" y="252832"/>
                </a:cubicBezTo>
                <a:lnTo>
                  <a:pt x="73742" y="241097"/>
                </a:lnTo>
                <a:cubicBezTo>
                  <a:pt x="73025" y="236474"/>
                  <a:pt x="74460" y="231496"/>
                  <a:pt x="77330" y="227940"/>
                </a:cubicBezTo>
                <a:cubicBezTo>
                  <a:pt x="80559" y="224384"/>
                  <a:pt x="85222" y="222250"/>
                  <a:pt x="89886" y="222250"/>
                </a:cubicBezTo>
                <a:close/>
                <a:moveTo>
                  <a:pt x="178713" y="166124"/>
                </a:moveTo>
                <a:cubicBezTo>
                  <a:pt x="174784" y="166124"/>
                  <a:pt x="171569" y="168991"/>
                  <a:pt x="171569" y="172935"/>
                </a:cubicBezTo>
                <a:lnTo>
                  <a:pt x="170855" y="184764"/>
                </a:lnTo>
                <a:cubicBezTo>
                  <a:pt x="170855" y="186915"/>
                  <a:pt x="171569" y="188707"/>
                  <a:pt x="172998" y="190141"/>
                </a:cubicBezTo>
                <a:cubicBezTo>
                  <a:pt x="174427" y="191575"/>
                  <a:pt x="176213" y="192650"/>
                  <a:pt x="178356" y="192650"/>
                </a:cubicBezTo>
                <a:lnTo>
                  <a:pt x="214074" y="192650"/>
                </a:lnTo>
                <a:cubicBezTo>
                  <a:pt x="217646" y="192650"/>
                  <a:pt x="220861" y="190141"/>
                  <a:pt x="221218" y="186556"/>
                </a:cubicBezTo>
                <a:lnTo>
                  <a:pt x="223718" y="174727"/>
                </a:lnTo>
                <a:cubicBezTo>
                  <a:pt x="224075" y="172576"/>
                  <a:pt x="223361" y="170425"/>
                  <a:pt x="221932" y="168633"/>
                </a:cubicBezTo>
                <a:cubicBezTo>
                  <a:pt x="220504" y="166841"/>
                  <a:pt x="218360" y="166124"/>
                  <a:pt x="216217" y="166124"/>
                </a:cubicBezTo>
                <a:lnTo>
                  <a:pt x="178713" y="166124"/>
                </a:lnTo>
                <a:close/>
                <a:moveTo>
                  <a:pt x="78700" y="166124"/>
                </a:moveTo>
                <a:cubicBezTo>
                  <a:pt x="76557" y="166124"/>
                  <a:pt x="74413" y="166841"/>
                  <a:pt x="72985" y="168633"/>
                </a:cubicBezTo>
                <a:cubicBezTo>
                  <a:pt x="71913" y="170425"/>
                  <a:pt x="71199" y="172576"/>
                  <a:pt x="71556" y="174727"/>
                </a:cubicBezTo>
                <a:lnTo>
                  <a:pt x="73699" y="186556"/>
                </a:lnTo>
                <a:cubicBezTo>
                  <a:pt x="74056" y="190141"/>
                  <a:pt x="77271" y="192650"/>
                  <a:pt x="80843" y="192650"/>
                </a:cubicBezTo>
                <a:lnTo>
                  <a:pt x="116562" y="192650"/>
                </a:lnTo>
                <a:cubicBezTo>
                  <a:pt x="118705" y="192650"/>
                  <a:pt x="120848" y="191575"/>
                  <a:pt x="121920" y="190141"/>
                </a:cubicBezTo>
                <a:cubicBezTo>
                  <a:pt x="123349" y="188707"/>
                  <a:pt x="124063" y="186915"/>
                  <a:pt x="124063" y="184764"/>
                </a:cubicBezTo>
                <a:lnTo>
                  <a:pt x="123349" y="172935"/>
                </a:lnTo>
                <a:cubicBezTo>
                  <a:pt x="123349" y="168991"/>
                  <a:pt x="120134" y="166124"/>
                  <a:pt x="115847" y="166124"/>
                </a:cubicBezTo>
                <a:lnTo>
                  <a:pt x="78700" y="166124"/>
                </a:lnTo>
                <a:close/>
                <a:moveTo>
                  <a:pt x="178713" y="157162"/>
                </a:moveTo>
                <a:lnTo>
                  <a:pt x="216217" y="157162"/>
                </a:lnTo>
                <a:cubicBezTo>
                  <a:pt x="220861" y="157162"/>
                  <a:pt x="225504" y="159313"/>
                  <a:pt x="228362" y="162898"/>
                </a:cubicBezTo>
                <a:cubicBezTo>
                  <a:pt x="231576" y="166841"/>
                  <a:pt x="233005" y="171501"/>
                  <a:pt x="231934" y="176161"/>
                </a:cubicBezTo>
                <a:lnTo>
                  <a:pt x="230148" y="187990"/>
                </a:lnTo>
                <a:cubicBezTo>
                  <a:pt x="228719" y="195877"/>
                  <a:pt x="221932" y="201254"/>
                  <a:pt x="214074" y="201254"/>
                </a:cubicBezTo>
                <a:lnTo>
                  <a:pt x="178356" y="201254"/>
                </a:lnTo>
                <a:cubicBezTo>
                  <a:pt x="173712" y="201254"/>
                  <a:pt x="169783" y="199820"/>
                  <a:pt x="166569" y="196235"/>
                </a:cubicBezTo>
                <a:cubicBezTo>
                  <a:pt x="163354" y="193367"/>
                  <a:pt x="161925" y="189066"/>
                  <a:pt x="161925" y="184406"/>
                </a:cubicBezTo>
                <a:lnTo>
                  <a:pt x="162640" y="172576"/>
                </a:lnTo>
                <a:cubicBezTo>
                  <a:pt x="162997" y="163973"/>
                  <a:pt x="170141" y="157162"/>
                  <a:pt x="178713" y="157162"/>
                </a:cubicBezTo>
                <a:close/>
                <a:moveTo>
                  <a:pt x="78700" y="157162"/>
                </a:moveTo>
                <a:lnTo>
                  <a:pt x="115847" y="157162"/>
                </a:lnTo>
                <a:cubicBezTo>
                  <a:pt x="124778" y="157162"/>
                  <a:pt x="131921" y="163973"/>
                  <a:pt x="132279" y="172576"/>
                </a:cubicBezTo>
                <a:lnTo>
                  <a:pt x="132636" y="184406"/>
                </a:lnTo>
                <a:cubicBezTo>
                  <a:pt x="132993" y="189066"/>
                  <a:pt x="131564" y="193367"/>
                  <a:pt x="128350" y="196235"/>
                </a:cubicBezTo>
                <a:cubicBezTo>
                  <a:pt x="125135" y="199820"/>
                  <a:pt x="121205" y="201254"/>
                  <a:pt x="116562" y="201254"/>
                </a:cubicBezTo>
                <a:lnTo>
                  <a:pt x="80843" y="201254"/>
                </a:lnTo>
                <a:cubicBezTo>
                  <a:pt x="72985" y="201254"/>
                  <a:pt x="66198" y="195877"/>
                  <a:pt x="64769" y="187990"/>
                </a:cubicBezTo>
                <a:lnTo>
                  <a:pt x="62626" y="176161"/>
                </a:lnTo>
                <a:cubicBezTo>
                  <a:pt x="61912" y="171501"/>
                  <a:pt x="63341" y="166841"/>
                  <a:pt x="66198" y="162898"/>
                </a:cubicBezTo>
                <a:cubicBezTo>
                  <a:pt x="69413" y="159313"/>
                  <a:pt x="74056" y="157162"/>
                  <a:pt x="78700" y="157162"/>
                </a:cubicBezTo>
                <a:close/>
                <a:moveTo>
                  <a:pt x="21954" y="139115"/>
                </a:moveTo>
                <a:lnTo>
                  <a:pt x="55786" y="274276"/>
                </a:lnTo>
                <a:cubicBezTo>
                  <a:pt x="57585" y="280387"/>
                  <a:pt x="62984" y="284341"/>
                  <a:pt x="69103" y="284341"/>
                </a:cubicBezTo>
                <a:lnTo>
                  <a:pt x="224225" y="284341"/>
                </a:lnTo>
                <a:cubicBezTo>
                  <a:pt x="230703" y="284341"/>
                  <a:pt x="235742" y="280387"/>
                  <a:pt x="237181" y="274276"/>
                </a:cubicBezTo>
                <a:lnTo>
                  <a:pt x="271373" y="139115"/>
                </a:lnTo>
                <a:lnTo>
                  <a:pt x="179596" y="139115"/>
                </a:lnTo>
                <a:cubicBezTo>
                  <a:pt x="170598" y="146664"/>
                  <a:pt x="159441" y="151337"/>
                  <a:pt x="146484" y="151337"/>
                </a:cubicBezTo>
                <a:cubicBezTo>
                  <a:pt x="134247" y="151337"/>
                  <a:pt x="122730" y="146664"/>
                  <a:pt x="113731" y="139115"/>
                </a:cubicBezTo>
                <a:lnTo>
                  <a:pt x="21954" y="139115"/>
                </a:lnTo>
                <a:close/>
                <a:moveTo>
                  <a:pt x="147097" y="73025"/>
                </a:moveTo>
                <a:cubicBezTo>
                  <a:pt x="149979" y="73025"/>
                  <a:pt x="151781" y="75187"/>
                  <a:pt x="151781" y="77709"/>
                </a:cubicBezTo>
                <a:lnTo>
                  <a:pt x="151781" y="93921"/>
                </a:lnTo>
                <a:lnTo>
                  <a:pt x="167993" y="93921"/>
                </a:lnTo>
                <a:cubicBezTo>
                  <a:pt x="170515" y="93921"/>
                  <a:pt x="172677" y="95723"/>
                  <a:pt x="172677" y="98245"/>
                </a:cubicBezTo>
                <a:cubicBezTo>
                  <a:pt x="172677" y="100767"/>
                  <a:pt x="170515" y="102568"/>
                  <a:pt x="167993" y="102568"/>
                </a:cubicBezTo>
                <a:lnTo>
                  <a:pt x="151781" y="102568"/>
                </a:lnTo>
                <a:lnTo>
                  <a:pt x="151781" y="119141"/>
                </a:lnTo>
                <a:cubicBezTo>
                  <a:pt x="151781" y="121663"/>
                  <a:pt x="149979" y="123465"/>
                  <a:pt x="147097" y="123465"/>
                </a:cubicBezTo>
                <a:cubicBezTo>
                  <a:pt x="144935" y="123465"/>
                  <a:pt x="142773" y="121663"/>
                  <a:pt x="142773" y="119141"/>
                </a:cubicBezTo>
                <a:lnTo>
                  <a:pt x="142773" y="102568"/>
                </a:lnTo>
                <a:lnTo>
                  <a:pt x="126561" y="102568"/>
                </a:lnTo>
                <a:cubicBezTo>
                  <a:pt x="124039" y="102568"/>
                  <a:pt x="122237" y="100767"/>
                  <a:pt x="122237" y="98245"/>
                </a:cubicBezTo>
                <a:cubicBezTo>
                  <a:pt x="122237" y="95723"/>
                  <a:pt x="124039" y="93921"/>
                  <a:pt x="126561" y="93921"/>
                </a:cubicBezTo>
                <a:lnTo>
                  <a:pt x="142773" y="93921"/>
                </a:lnTo>
                <a:lnTo>
                  <a:pt x="142773" y="77709"/>
                </a:lnTo>
                <a:cubicBezTo>
                  <a:pt x="142773" y="75187"/>
                  <a:pt x="144935" y="73025"/>
                  <a:pt x="147097" y="73025"/>
                </a:cubicBezTo>
                <a:close/>
                <a:moveTo>
                  <a:pt x="146484" y="56437"/>
                </a:moveTo>
                <a:cubicBezTo>
                  <a:pt x="123090" y="56437"/>
                  <a:pt x="103654" y="75848"/>
                  <a:pt x="103654" y="99214"/>
                </a:cubicBezTo>
                <a:cubicBezTo>
                  <a:pt x="103654" y="122939"/>
                  <a:pt x="123090" y="141991"/>
                  <a:pt x="146484" y="141991"/>
                </a:cubicBezTo>
                <a:cubicBezTo>
                  <a:pt x="170238" y="141991"/>
                  <a:pt x="189673" y="122939"/>
                  <a:pt x="189673" y="99214"/>
                </a:cubicBezTo>
                <a:cubicBezTo>
                  <a:pt x="189673" y="75848"/>
                  <a:pt x="170238" y="56437"/>
                  <a:pt x="146484" y="56437"/>
                </a:cubicBezTo>
                <a:close/>
                <a:moveTo>
                  <a:pt x="214867" y="8987"/>
                </a:moveTo>
                <a:cubicBezTo>
                  <a:pt x="207669" y="8987"/>
                  <a:pt x="201550" y="14738"/>
                  <a:pt x="201550" y="22287"/>
                </a:cubicBezTo>
                <a:cubicBezTo>
                  <a:pt x="201550" y="29477"/>
                  <a:pt x="207669" y="35587"/>
                  <a:pt x="214867" y="35587"/>
                </a:cubicBezTo>
                <a:cubicBezTo>
                  <a:pt x="222425" y="35587"/>
                  <a:pt x="228184" y="29477"/>
                  <a:pt x="228184" y="22287"/>
                </a:cubicBezTo>
                <a:cubicBezTo>
                  <a:pt x="228184" y="14738"/>
                  <a:pt x="222425" y="8987"/>
                  <a:pt x="214867" y="8987"/>
                </a:cubicBezTo>
                <a:close/>
                <a:moveTo>
                  <a:pt x="78460" y="8987"/>
                </a:moveTo>
                <a:cubicBezTo>
                  <a:pt x="71262" y="8987"/>
                  <a:pt x="65144" y="14738"/>
                  <a:pt x="65144" y="22287"/>
                </a:cubicBezTo>
                <a:cubicBezTo>
                  <a:pt x="65144" y="29477"/>
                  <a:pt x="71262" y="35587"/>
                  <a:pt x="78460" y="35587"/>
                </a:cubicBezTo>
                <a:cubicBezTo>
                  <a:pt x="86018" y="35587"/>
                  <a:pt x="91777" y="29477"/>
                  <a:pt x="91777" y="22287"/>
                </a:cubicBezTo>
                <a:cubicBezTo>
                  <a:pt x="91777" y="14738"/>
                  <a:pt x="86018" y="8987"/>
                  <a:pt x="78460" y="8987"/>
                </a:cubicBezTo>
                <a:close/>
                <a:moveTo>
                  <a:pt x="78460" y="0"/>
                </a:moveTo>
                <a:cubicBezTo>
                  <a:pt x="90697" y="0"/>
                  <a:pt x="100775" y="10065"/>
                  <a:pt x="100775" y="22287"/>
                </a:cubicBezTo>
                <a:cubicBezTo>
                  <a:pt x="100775" y="34509"/>
                  <a:pt x="90697" y="44215"/>
                  <a:pt x="78460" y="44215"/>
                </a:cubicBezTo>
                <a:cubicBezTo>
                  <a:pt x="76301" y="44215"/>
                  <a:pt x="73781" y="43855"/>
                  <a:pt x="71982" y="43496"/>
                </a:cubicBezTo>
                <a:lnTo>
                  <a:pt x="23754" y="130488"/>
                </a:lnTo>
                <a:lnTo>
                  <a:pt x="105094" y="130488"/>
                </a:lnTo>
                <a:cubicBezTo>
                  <a:pt x="98615" y="121501"/>
                  <a:pt x="95016" y="110717"/>
                  <a:pt x="95016" y="99214"/>
                </a:cubicBezTo>
                <a:cubicBezTo>
                  <a:pt x="95016" y="70816"/>
                  <a:pt x="118050" y="47450"/>
                  <a:pt x="146484" y="47450"/>
                </a:cubicBezTo>
                <a:cubicBezTo>
                  <a:pt x="175277" y="47450"/>
                  <a:pt x="198671" y="70816"/>
                  <a:pt x="198671" y="99214"/>
                </a:cubicBezTo>
                <a:cubicBezTo>
                  <a:pt x="198671" y="110717"/>
                  <a:pt x="194712" y="121501"/>
                  <a:pt x="187874" y="130488"/>
                </a:cubicBezTo>
                <a:lnTo>
                  <a:pt x="269573" y="130488"/>
                </a:lnTo>
                <a:lnTo>
                  <a:pt x="221345" y="43496"/>
                </a:lnTo>
                <a:cubicBezTo>
                  <a:pt x="219546" y="43855"/>
                  <a:pt x="217386" y="44215"/>
                  <a:pt x="214867" y="44215"/>
                </a:cubicBezTo>
                <a:cubicBezTo>
                  <a:pt x="202630" y="44215"/>
                  <a:pt x="192912" y="34509"/>
                  <a:pt x="192912" y="22287"/>
                </a:cubicBezTo>
                <a:cubicBezTo>
                  <a:pt x="192912" y="10065"/>
                  <a:pt x="202630" y="0"/>
                  <a:pt x="214867" y="0"/>
                </a:cubicBezTo>
                <a:cubicBezTo>
                  <a:pt x="227104" y="0"/>
                  <a:pt x="237181" y="10065"/>
                  <a:pt x="237181" y="22287"/>
                </a:cubicBezTo>
                <a:cubicBezTo>
                  <a:pt x="237181" y="29117"/>
                  <a:pt x="233942" y="34869"/>
                  <a:pt x="229263" y="39182"/>
                </a:cubicBezTo>
                <a:lnTo>
                  <a:pt x="279651" y="130488"/>
                </a:lnTo>
                <a:lnTo>
                  <a:pt x="289008" y="130488"/>
                </a:lnTo>
                <a:cubicBezTo>
                  <a:pt x="291528" y="130488"/>
                  <a:pt x="293327" y="132285"/>
                  <a:pt x="293327" y="134801"/>
                </a:cubicBezTo>
                <a:cubicBezTo>
                  <a:pt x="293327" y="137318"/>
                  <a:pt x="291528" y="139115"/>
                  <a:pt x="289008" y="139115"/>
                </a:cubicBezTo>
                <a:lnTo>
                  <a:pt x="280730" y="139115"/>
                </a:lnTo>
                <a:lnTo>
                  <a:pt x="245819" y="276792"/>
                </a:lnTo>
                <a:cubicBezTo>
                  <a:pt x="243300" y="286498"/>
                  <a:pt x="234662" y="293328"/>
                  <a:pt x="224225" y="293328"/>
                </a:cubicBezTo>
                <a:lnTo>
                  <a:pt x="69103" y="293328"/>
                </a:lnTo>
                <a:cubicBezTo>
                  <a:pt x="58665" y="293328"/>
                  <a:pt x="49667" y="286498"/>
                  <a:pt x="47508" y="276792"/>
                </a:cubicBezTo>
                <a:lnTo>
                  <a:pt x="12597" y="139115"/>
                </a:lnTo>
                <a:lnTo>
                  <a:pt x="4319" y="139115"/>
                </a:lnTo>
                <a:cubicBezTo>
                  <a:pt x="1799" y="139115"/>
                  <a:pt x="0" y="137318"/>
                  <a:pt x="0" y="134801"/>
                </a:cubicBezTo>
                <a:cubicBezTo>
                  <a:pt x="0" y="132285"/>
                  <a:pt x="1799" y="130488"/>
                  <a:pt x="4319" y="130488"/>
                </a:cubicBezTo>
                <a:lnTo>
                  <a:pt x="13316" y="130488"/>
                </a:lnTo>
                <a:lnTo>
                  <a:pt x="64064" y="39182"/>
                </a:lnTo>
                <a:cubicBezTo>
                  <a:pt x="59385" y="34869"/>
                  <a:pt x="56506" y="29117"/>
                  <a:pt x="56506" y="22287"/>
                </a:cubicBezTo>
                <a:cubicBezTo>
                  <a:pt x="56506" y="10065"/>
                  <a:pt x="66223" y="0"/>
                  <a:pt x="78460"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61" name="Google Shape;261;g1460fb7daa4_0_75"/>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400"/>
              <a:buFont typeface="Arial"/>
              <a:buNone/>
            </a:pPr>
            <a:r>
              <a:rPr lang="en-US" sz="2300" b="1">
                <a:solidFill>
                  <a:schemeClr val="lt1"/>
                </a:solidFill>
                <a:latin typeface="Poppins"/>
                <a:ea typeface="Poppins"/>
                <a:cs typeface="Poppins"/>
                <a:sym typeface="Poppins"/>
              </a:rPr>
              <a:t>Preliminary Prep</a:t>
            </a:r>
            <a:endParaRPr sz="2400" b="1" i="0" u="none" strike="noStrike" cap="none">
              <a:solidFill>
                <a:srgbClr val="FFFFFF"/>
              </a:solidFill>
              <a:latin typeface="Poppins"/>
              <a:ea typeface="Poppins"/>
              <a:cs typeface="Poppins"/>
              <a:sym typeface="Poppins"/>
            </a:endParaRPr>
          </a:p>
        </p:txBody>
      </p:sp>
      <p:sp>
        <p:nvSpPr>
          <p:cNvPr id="262" name="Google Shape;262;g1460fb7daa4_0_75"/>
          <p:cNvSpPr txBox="1"/>
          <p:nvPr/>
        </p:nvSpPr>
        <p:spPr>
          <a:xfrm>
            <a:off x="5620200" y="3896725"/>
            <a:ext cx="5563500" cy="22803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Double and triple check eligibility requirements</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Electric utility, states, tribes, municipality, for-profit, or non-profit?</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Partnering (3-6 weeks, ideally)</a:t>
            </a:r>
            <a:endParaRPr sz="21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460fb7daa4_0_106"/>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68" name="Google Shape;268;g1460fb7daa4_0_106"/>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69" name="Google Shape;269;g1460fb7daa4_0_106"/>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70" name="Google Shape;270;g1460fb7daa4_0_106"/>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71" name="Google Shape;271;g1460fb7daa4_0_106"/>
          <p:cNvSpPr/>
          <p:nvPr/>
        </p:nvSpPr>
        <p:spPr>
          <a:xfrm>
            <a:off x="4235299" y="4433499"/>
            <a:ext cx="766200" cy="7377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72" name="Google Shape;272;g1460fb7daa4_0_106"/>
          <p:cNvSpPr txBox="1"/>
          <p:nvPr/>
        </p:nvSpPr>
        <p:spPr>
          <a:xfrm>
            <a:off x="5210252" y="4703990"/>
            <a:ext cx="2249400" cy="2637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solidFill>
                  <a:schemeClr val="dk1"/>
                </a:solidFill>
              </a:rPr>
              <a:t>Collect Data</a:t>
            </a:r>
            <a:endParaRPr sz="2000" b="1" i="0" u="none" strike="noStrike" cap="none">
              <a:solidFill>
                <a:schemeClr val="dk1"/>
              </a:solidFill>
              <a:latin typeface="Arial"/>
              <a:ea typeface="Arial"/>
              <a:cs typeface="Arial"/>
              <a:sym typeface="Arial"/>
            </a:endParaRPr>
          </a:p>
        </p:txBody>
      </p:sp>
      <p:sp>
        <p:nvSpPr>
          <p:cNvPr id="273" name="Google Shape;273;g1460fb7daa4_0_106"/>
          <p:cNvSpPr/>
          <p:nvPr/>
        </p:nvSpPr>
        <p:spPr>
          <a:xfrm>
            <a:off x="4446028" y="4636983"/>
            <a:ext cx="344660" cy="330727"/>
          </a:xfrm>
          <a:custGeom>
            <a:avLst/>
            <a:gdLst/>
            <a:ahLst/>
            <a:cxnLst/>
            <a:rect l="l" t="t" r="r" b="b"/>
            <a:pathLst>
              <a:path w="293328" h="293328" extrusionOk="0">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74" name="Google Shape;274;g1460fb7daa4_0_106"/>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400"/>
              <a:buFont typeface="Arial"/>
              <a:buNone/>
            </a:pPr>
            <a:r>
              <a:rPr lang="en-US" sz="2300" b="1">
                <a:solidFill>
                  <a:schemeClr val="lt1"/>
                </a:solidFill>
                <a:latin typeface="Poppins"/>
                <a:ea typeface="Poppins"/>
                <a:cs typeface="Poppins"/>
                <a:sym typeface="Poppins"/>
              </a:rPr>
              <a:t>Preliminary Prep</a:t>
            </a:r>
            <a:endParaRPr sz="2400" b="1" i="0" u="none" strike="noStrike" cap="none">
              <a:solidFill>
                <a:srgbClr val="FFFFFF"/>
              </a:solidFill>
              <a:latin typeface="Poppins"/>
              <a:ea typeface="Poppins"/>
              <a:cs typeface="Poppins"/>
              <a:sym typeface="Poppins"/>
            </a:endParaRPr>
          </a:p>
        </p:txBody>
      </p:sp>
      <p:sp>
        <p:nvSpPr>
          <p:cNvPr id="275" name="Google Shape;275;g1460fb7daa4_0_106"/>
          <p:cNvSpPr txBox="1"/>
          <p:nvPr/>
        </p:nvSpPr>
        <p:spPr>
          <a:xfrm>
            <a:off x="5210250" y="2108575"/>
            <a:ext cx="6491100" cy="25284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Develop a Diversity, Equity and Inclusion (DEI) Plan tailored to project (See </a:t>
            </a:r>
            <a:r>
              <a:rPr lang="en-US" sz="2100" u="sng">
                <a:solidFill>
                  <a:schemeClr val="hlink"/>
                </a:solidFill>
                <a:hlinkClick r:id="rId3"/>
              </a:rPr>
              <a:t>Guidebook</a:t>
            </a:r>
            <a:r>
              <a:rPr lang="en-US" sz="2100">
                <a:solidFill>
                  <a:schemeClr val="dk1"/>
                </a:solidFill>
              </a:rPr>
              <a:t> p. 18)</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Develop a Cybersecurity Plan tailored to project (See</a:t>
            </a:r>
            <a:r>
              <a:rPr lang="en-US" sz="2100" u="sng">
                <a:solidFill>
                  <a:schemeClr val="hlink"/>
                </a:solidFill>
                <a:hlinkClick r:id="rId3"/>
              </a:rPr>
              <a:t> Guidebook</a:t>
            </a:r>
            <a:r>
              <a:rPr lang="en-US" sz="2100">
                <a:solidFill>
                  <a:schemeClr val="dk1"/>
                </a:solidFill>
              </a:rPr>
              <a:t>, p. 18)</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Create a Project Plan (See </a:t>
            </a:r>
            <a:r>
              <a:rPr lang="en-US" sz="2100" u="sng">
                <a:solidFill>
                  <a:schemeClr val="hlink"/>
                </a:solidFill>
                <a:hlinkClick r:id="rId3"/>
              </a:rPr>
              <a:t>Guidebook</a:t>
            </a:r>
            <a:r>
              <a:rPr lang="en-US" sz="2100">
                <a:solidFill>
                  <a:schemeClr val="dk1"/>
                </a:solidFill>
              </a:rPr>
              <a:t>, p. 17)</a:t>
            </a:r>
            <a:endParaRPr sz="2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460fb7daa4_0_137"/>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81" name="Google Shape;281;g1460fb7daa4_0_137"/>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82" name="Google Shape;282;g1460fb7daa4_0_137"/>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83" name="Google Shape;283;g1460fb7daa4_0_137"/>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84" name="Google Shape;284;g1460fb7daa4_0_137"/>
          <p:cNvSpPr/>
          <p:nvPr/>
        </p:nvSpPr>
        <p:spPr>
          <a:xfrm>
            <a:off x="3383882" y="5187609"/>
            <a:ext cx="766200" cy="7377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85" name="Google Shape;285;g1460fb7daa4_0_137"/>
          <p:cNvSpPr txBox="1"/>
          <p:nvPr/>
        </p:nvSpPr>
        <p:spPr>
          <a:xfrm>
            <a:off x="4260043" y="5391093"/>
            <a:ext cx="6506700" cy="3924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solidFill>
                  <a:schemeClr val="dk1"/>
                </a:solidFill>
              </a:rPr>
              <a:t>Request </a:t>
            </a:r>
            <a:r>
              <a:rPr lang="en-US" sz="2000" b="1" i="0" u="none" strike="noStrike" cap="none">
                <a:solidFill>
                  <a:schemeClr val="dk1"/>
                </a:solidFill>
                <a:latin typeface="Arial"/>
                <a:ea typeface="Arial"/>
                <a:cs typeface="Arial"/>
                <a:sym typeface="Arial"/>
              </a:rPr>
              <a:t>Writing Assistance thr</a:t>
            </a:r>
            <a:r>
              <a:rPr lang="en-US" sz="2000" b="1">
                <a:solidFill>
                  <a:schemeClr val="dk1"/>
                </a:solidFill>
              </a:rPr>
              <a:t>ough the </a:t>
            </a:r>
            <a:r>
              <a:rPr lang="en-US" sz="2000" b="1" u="sng">
                <a:solidFill>
                  <a:schemeClr val="hlink"/>
                </a:solidFill>
                <a:hlinkClick r:id="rId3"/>
              </a:rPr>
              <a:t>Portal</a:t>
            </a:r>
            <a:endParaRPr sz="2000" b="1" i="0" u="none" strike="noStrike" cap="none">
              <a:solidFill>
                <a:schemeClr val="dk1"/>
              </a:solidFill>
              <a:latin typeface="Arial"/>
              <a:ea typeface="Arial"/>
              <a:cs typeface="Arial"/>
              <a:sym typeface="Arial"/>
            </a:endParaRPr>
          </a:p>
        </p:txBody>
      </p:sp>
      <p:sp>
        <p:nvSpPr>
          <p:cNvPr id="286" name="Google Shape;286;g1460fb7daa4_0_137"/>
          <p:cNvSpPr/>
          <p:nvPr/>
        </p:nvSpPr>
        <p:spPr>
          <a:xfrm>
            <a:off x="3594611" y="5391093"/>
            <a:ext cx="344660" cy="330725"/>
          </a:xfrm>
          <a:custGeom>
            <a:avLst/>
            <a:gdLst/>
            <a:ahLst/>
            <a:cxnLst/>
            <a:rect l="l" t="t" r="r" b="b"/>
            <a:pathLst>
              <a:path w="293328" h="293326" extrusionOk="0">
                <a:moveTo>
                  <a:pt x="216329" y="209153"/>
                </a:moveTo>
                <a:cubicBezTo>
                  <a:pt x="211582" y="209153"/>
                  <a:pt x="207566" y="213169"/>
                  <a:pt x="207566" y="218281"/>
                </a:cubicBezTo>
                <a:cubicBezTo>
                  <a:pt x="207566" y="223028"/>
                  <a:pt x="211582" y="227044"/>
                  <a:pt x="216329" y="227044"/>
                </a:cubicBezTo>
                <a:cubicBezTo>
                  <a:pt x="221441" y="227044"/>
                  <a:pt x="225457" y="223028"/>
                  <a:pt x="225457" y="218281"/>
                </a:cubicBezTo>
                <a:cubicBezTo>
                  <a:pt x="225457" y="213169"/>
                  <a:pt x="221441" y="209153"/>
                  <a:pt x="216329" y="209153"/>
                </a:cubicBezTo>
                <a:close/>
                <a:moveTo>
                  <a:pt x="113141" y="209153"/>
                </a:moveTo>
                <a:cubicBezTo>
                  <a:pt x="108395" y="209153"/>
                  <a:pt x="104013" y="213169"/>
                  <a:pt x="104013" y="218281"/>
                </a:cubicBezTo>
                <a:cubicBezTo>
                  <a:pt x="104013" y="223028"/>
                  <a:pt x="108395" y="227044"/>
                  <a:pt x="113141" y="227044"/>
                </a:cubicBezTo>
                <a:cubicBezTo>
                  <a:pt x="118253" y="227044"/>
                  <a:pt x="122269" y="223028"/>
                  <a:pt x="122269" y="218281"/>
                </a:cubicBezTo>
                <a:cubicBezTo>
                  <a:pt x="122269" y="213169"/>
                  <a:pt x="118253" y="209153"/>
                  <a:pt x="113141" y="209153"/>
                </a:cubicBezTo>
                <a:close/>
                <a:moveTo>
                  <a:pt x="216329" y="200025"/>
                </a:moveTo>
                <a:cubicBezTo>
                  <a:pt x="226552" y="200025"/>
                  <a:pt x="234585" y="208423"/>
                  <a:pt x="234585" y="218281"/>
                </a:cubicBezTo>
                <a:cubicBezTo>
                  <a:pt x="234585" y="228139"/>
                  <a:pt x="226552" y="236172"/>
                  <a:pt x="216329" y="236172"/>
                </a:cubicBezTo>
                <a:cubicBezTo>
                  <a:pt x="206836" y="236172"/>
                  <a:pt x="198438" y="228139"/>
                  <a:pt x="198438" y="218281"/>
                </a:cubicBezTo>
                <a:cubicBezTo>
                  <a:pt x="198438" y="208423"/>
                  <a:pt x="206836" y="200025"/>
                  <a:pt x="216329" y="200025"/>
                </a:cubicBezTo>
                <a:close/>
                <a:moveTo>
                  <a:pt x="113141" y="200025"/>
                </a:moveTo>
                <a:cubicBezTo>
                  <a:pt x="123000" y="200025"/>
                  <a:pt x="131398" y="208423"/>
                  <a:pt x="131398" y="218281"/>
                </a:cubicBezTo>
                <a:cubicBezTo>
                  <a:pt x="131398" y="228139"/>
                  <a:pt x="123000" y="236172"/>
                  <a:pt x="113141" y="236172"/>
                </a:cubicBezTo>
                <a:cubicBezTo>
                  <a:pt x="103283" y="236172"/>
                  <a:pt x="95250" y="228139"/>
                  <a:pt x="95250" y="218281"/>
                </a:cubicBezTo>
                <a:cubicBezTo>
                  <a:pt x="95250" y="208423"/>
                  <a:pt x="103283" y="200025"/>
                  <a:pt x="113141" y="200025"/>
                </a:cubicBezTo>
                <a:close/>
                <a:moveTo>
                  <a:pt x="164919" y="180975"/>
                </a:moveTo>
                <a:cubicBezTo>
                  <a:pt x="167096" y="180975"/>
                  <a:pt x="169273" y="182777"/>
                  <a:pt x="169273" y="185300"/>
                </a:cubicBezTo>
                <a:lnTo>
                  <a:pt x="169273" y="188544"/>
                </a:lnTo>
                <a:cubicBezTo>
                  <a:pt x="175079" y="189986"/>
                  <a:pt x="180159" y="193591"/>
                  <a:pt x="182336" y="198997"/>
                </a:cubicBezTo>
                <a:cubicBezTo>
                  <a:pt x="183062" y="201160"/>
                  <a:pt x="182336" y="203683"/>
                  <a:pt x="179796" y="204764"/>
                </a:cubicBezTo>
                <a:cubicBezTo>
                  <a:pt x="177256" y="205846"/>
                  <a:pt x="175079" y="204764"/>
                  <a:pt x="173990" y="202241"/>
                </a:cubicBezTo>
                <a:cubicBezTo>
                  <a:pt x="172539" y="198997"/>
                  <a:pt x="168910" y="196835"/>
                  <a:pt x="164919" y="196835"/>
                </a:cubicBezTo>
                <a:cubicBezTo>
                  <a:pt x="159476" y="196835"/>
                  <a:pt x="155122" y="200800"/>
                  <a:pt x="155122" y="205125"/>
                </a:cubicBezTo>
                <a:cubicBezTo>
                  <a:pt x="155122" y="210892"/>
                  <a:pt x="158387" y="213415"/>
                  <a:pt x="164919" y="213415"/>
                </a:cubicBezTo>
                <a:cubicBezTo>
                  <a:pt x="176167" y="213415"/>
                  <a:pt x="183787" y="220264"/>
                  <a:pt x="183787" y="230716"/>
                </a:cubicBezTo>
                <a:cubicBezTo>
                  <a:pt x="183787" y="239007"/>
                  <a:pt x="177256" y="245495"/>
                  <a:pt x="169273" y="247657"/>
                </a:cubicBezTo>
                <a:lnTo>
                  <a:pt x="169273" y="250901"/>
                </a:lnTo>
                <a:cubicBezTo>
                  <a:pt x="169273" y="253064"/>
                  <a:pt x="167096" y="255227"/>
                  <a:pt x="164919" y="255227"/>
                </a:cubicBezTo>
                <a:cubicBezTo>
                  <a:pt x="162379" y="255227"/>
                  <a:pt x="160564" y="253064"/>
                  <a:pt x="160564" y="250901"/>
                </a:cubicBezTo>
                <a:lnTo>
                  <a:pt x="160564" y="247657"/>
                </a:lnTo>
                <a:cubicBezTo>
                  <a:pt x="154759" y="246216"/>
                  <a:pt x="149679" y="242611"/>
                  <a:pt x="147502" y="237204"/>
                </a:cubicBezTo>
                <a:cubicBezTo>
                  <a:pt x="146413" y="235042"/>
                  <a:pt x="147502" y="232519"/>
                  <a:pt x="150042" y="231437"/>
                </a:cubicBezTo>
                <a:cubicBezTo>
                  <a:pt x="152219" y="230356"/>
                  <a:pt x="154759" y="231437"/>
                  <a:pt x="155847" y="233600"/>
                </a:cubicBezTo>
                <a:cubicBezTo>
                  <a:pt x="157299" y="237204"/>
                  <a:pt x="160927" y="239007"/>
                  <a:pt x="164919" y="239007"/>
                </a:cubicBezTo>
                <a:cubicBezTo>
                  <a:pt x="170362" y="239007"/>
                  <a:pt x="174716" y="235402"/>
                  <a:pt x="174716" y="230716"/>
                </a:cubicBezTo>
                <a:cubicBezTo>
                  <a:pt x="174716" y="225310"/>
                  <a:pt x="171450" y="222426"/>
                  <a:pt x="164919" y="222426"/>
                </a:cubicBezTo>
                <a:cubicBezTo>
                  <a:pt x="151130" y="222426"/>
                  <a:pt x="146050" y="213415"/>
                  <a:pt x="146050" y="205125"/>
                </a:cubicBezTo>
                <a:cubicBezTo>
                  <a:pt x="146050" y="197195"/>
                  <a:pt x="152219" y="190347"/>
                  <a:pt x="160564" y="188544"/>
                </a:cubicBezTo>
                <a:lnTo>
                  <a:pt x="160564" y="185300"/>
                </a:lnTo>
                <a:cubicBezTo>
                  <a:pt x="160564" y="182777"/>
                  <a:pt x="162379" y="180975"/>
                  <a:pt x="164919" y="180975"/>
                </a:cubicBezTo>
                <a:close/>
                <a:moveTo>
                  <a:pt x="87826" y="177288"/>
                </a:moveTo>
                <a:cubicBezTo>
                  <a:pt x="86387" y="185941"/>
                  <a:pt x="79548" y="192791"/>
                  <a:pt x="70551" y="194594"/>
                </a:cubicBezTo>
                <a:lnTo>
                  <a:pt x="70551" y="240021"/>
                </a:lnTo>
                <a:cubicBezTo>
                  <a:pt x="79548" y="241823"/>
                  <a:pt x="86387" y="248674"/>
                  <a:pt x="87826" y="257326"/>
                </a:cubicBezTo>
                <a:lnTo>
                  <a:pt x="240067" y="257326"/>
                </a:lnTo>
                <a:cubicBezTo>
                  <a:pt x="241867" y="248674"/>
                  <a:pt x="248705" y="241823"/>
                  <a:pt x="257702" y="240021"/>
                </a:cubicBezTo>
                <a:lnTo>
                  <a:pt x="257702" y="194594"/>
                </a:lnTo>
                <a:cubicBezTo>
                  <a:pt x="248705" y="192791"/>
                  <a:pt x="241867" y="185941"/>
                  <a:pt x="240067" y="177288"/>
                </a:cubicBezTo>
                <a:lnTo>
                  <a:pt x="87826" y="177288"/>
                </a:lnTo>
                <a:close/>
                <a:moveTo>
                  <a:pt x="83867" y="168275"/>
                </a:moveTo>
                <a:lnTo>
                  <a:pt x="244386" y="168275"/>
                </a:lnTo>
                <a:cubicBezTo>
                  <a:pt x="246545" y="168275"/>
                  <a:pt x="248705" y="170078"/>
                  <a:pt x="248705" y="172601"/>
                </a:cubicBezTo>
                <a:cubicBezTo>
                  <a:pt x="248705" y="180172"/>
                  <a:pt x="254463" y="185941"/>
                  <a:pt x="262021" y="185941"/>
                </a:cubicBezTo>
                <a:cubicBezTo>
                  <a:pt x="264541" y="185941"/>
                  <a:pt x="266340" y="188104"/>
                  <a:pt x="266340" y="190628"/>
                </a:cubicBezTo>
                <a:lnTo>
                  <a:pt x="266340" y="243987"/>
                </a:lnTo>
                <a:cubicBezTo>
                  <a:pt x="266340" y="246510"/>
                  <a:pt x="264541" y="248313"/>
                  <a:pt x="262021" y="248313"/>
                </a:cubicBezTo>
                <a:cubicBezTo>
                  <a:pt x="254463" y="248313"/>
                  <a:pt x="248705" y="254442"/>
                  <a:pt x="248705" y="262013"/>
                </a:cubicBezTo>
                <a:cubicBezTo>
                  <a:pt x="248705" y="264176"/>
                  <a:pt x="246545" y="266340"/>
                  <a:pt x="244386" y="266340"/>
                </a:cubicBezTo>
                <a:lnTo>
                  <a:pt x="83867" y="266340"/>
                </a:lnTo>
                <a:cubicBezTo>
                  <a:pt x="81348" y="266340"/>
                  <a:pt x="79548" y="264176"/>
                  <a:pt x="79548" y="262013"/>
                </a:cubicBezTo>
                <a:cubicBezTo>
                  <a:pt x="79548" y="254442"/>
                  <a:pt x="73790" y="248313"/>
                  <a:pt x="66232" y="248313"/>
                </a:cubicBezTo>
                <a:cubicBezTo>
                  <a:pt x="63712" y="248313"/>
                  <a:pt x="61913" y="246510"/>
                  <a:pt x="61913" y="243987"/>
                </a:cubicBezTo>
                <a:lnTo>
                  <a:pt x="61913" y="190628"/>
                </a:lnTo>
                <a:cubicBezTo>
                  <a:pt x="61913" y="188104"/>
                  <a:pt x="63712" y="185941"/>
                  <a:pt x="66232" y="185941"/>
                </a:cubicBezTo>
                <a:cubicBezTo>
                  <a:pt x="73790" y="185941"/>
                  <a:pt x="79548" y="180172"/>
                  <a:pt x="79548" y="172601"/>
                </a:cubicBezTo>
                <a:cubicBezTo>
                  <a:pt x="79548" y="170078"/>
                  <a:pt x="81348" y="168275"/>
                  <a:pt x="83867" y="168275"/>
                </a:cubicBezTo>
                <a:close/>
                <a:moveTo>
                  <a:pt x="43935" y="150677"/>
                </a:moveTo>
                <a:lnTo>
                  <a:pt x="43935" y="284297"/>
                </a:lnTo>
                <a:lnTo>
                  <a:pt x="284678" y="284297"/>
                </a:lnTo>
                <a:lnTo>
                  <a:pt x="284678" y="150677"/>
                </a:lnTo>
                <a:lnTo>
                  <a:pt x="43935" y="150677"/>
                </a:lnTo>
                <a:close/>
                <a:moveTo>
                  <a:pt x="39610" y="141287"/>
                </a:moveTo>
                <a:lnTo>
                  <a:pt x="289003" y="141287"/>
                </a:lnTo>
                <a:cubicBezTo>
                  <a:pt x="291526" y="141287"/>
                  <a:pt x="293328" y="143454"/>
                  <a:pt x="293328" y="145982"/>
                </a:cubicBezTo>
                <a:lnTo>
                  <a:pt x="293328" y="288992"/>
                </a:lnTo>
                <a:cubicBezTo>
                  <a:pt x="293328" y="291520"/>
                  <a:pt x="291526" y="293326"/>
                  <a:pt x="289003" y="293326"/>
                </a:cubicBezTo>
                <a:lnTo>
                  <a:pt x="39610" y="293326"/>
                </a:lnTo>
                <a:cubicBezTo>
                  <a:pt x="37087" y="293326"/>
                  <a:pt x="34925" y="291520"/>
                  <a:pt x="34925" y="288992"/>
                </a:cubicBezTo>
                <a:lnTo>
                  <a:pt x="34925" y="145982"/>
                </a:lnTo>
                <a:cubicBezTo>
                  <a:pt x="34925" y="143454"/>
                  <a:pt x="37087" y="141287"/>
                  <a:pt x="39610" y="141287"/>
                </a:cubicBezTo>
                <a:close/>
                <a:moveTo>
                  <a:pt x="107481" y="115887"/>
                </a:moveTo>
                <a:lnTo>
                  <a:pt x="174380" y="115887"/>
                </a:lnTo>
                <a:cubicBezTo>
                  <a:pt x="177242" y="115887"/>
                  <a:pt x="179030" y="118085"/>
                  <a:pt x="179030" y="120283"/>
                </a:cubicBezTo>
                <a:cubicBezTo>
                  <a:pt x="179030" y="122848"/>
                  <a:pt x="177242" y="125046"/>
                  <a:pt x="174380" y="125046"/>
                </a:cubicBezTo>
                <a:lnTo>
                  <a:pt x="107481" y="125046"/>
                </a:lnTo>
                <a:cubicBezTo>
                  <a:pt x="104977" y="125046"/>
                  <a:pt x="103188" y="122848"/>
                  <a:pt x="103188" y="120283"/>
                </a:cubicBezTo>
                <a:cubicBezTo>
                  <a:pt x="103188" y="118085"/>
                  <a:pt x="104977" y="115887"/>
                  <a:pt x="107481" y="115887"/>
                </a:cubicBezTo>
                <a:close/>
                <a:moveTo>
                  <a:pt x="32888" y="115887"/>
                </a:moveTo>
                <a:lnTo>
                  <a:pt x="81052" y="115887"/>
                </a:lnTo>
                <a:cubicBezTo>
                  <a:pt x="83568" y="115887"/>
                  <a:pt x="85365" y="118085"/>
                  <a:pt x="85365" y="120283"/>
                </a:cubicBezTo>
                <a:cubicBezTo>
                  <a:pt x="85365" y="122848"/>
                  <a:pt x="83568" y="125046"/>
                  <a:pt x="81052" y="125046"/>
                </a:cubicBezTo>
                <a:lnTo>
                  <a:pt x="32888" y="125046"/>
                </a:lnTo>
                <a:cubicBezTo>
                  <a:pt x="30372" y="125046"/>
                  <a:pt x="28575" y="122848"/>
                  <a:pt x="28575" y="120283"/>
                </a:cubicBezTo>
                <a:cubicBezTo>
                  <a:pt x="28575" y="118085"/>
                  <a:pt x="30372" y="115887"/>
                  <a:pt x="32888" y="115887"/>
                </a:cubicBezTo>
                <a:close/>
                <a:moveTo>
                  <a:pt x="174544" y="90487"/>
                </a:moveTo>
                <a:lnTo>
                  <a:pt x="200107" y="90487"/>
                </a:lnTo>
                <a:cubicBezTo>
                  <a:pt x="202628" y="90487"/>
                  <a:pt x="204428" y="92685"/>
                  <a:pt x="204428" y="94883"/>
                </a:cubicBezTo>
                <a:cubicBezTo>
                  <a:pt x="204428" y="97448"/>
                  <a:pt x="202628" y="99646"/>
                  <a:pt x="200107" y="99646"/>
                </a:cubicBezTo>
                <a:lnTo>
                  <a:pt x="174544" y="99646"/>
                </a:lnTo>
                <a:cubicBezTo>
                  <a:pt x="172023" y="99646"/>
                  <a:pt x="169863" y="97448"/>
                  <a:pt x="169863" y="94883"/>
                </a:cubicBezTo>
                <a:cubicBezTo>
                  <a:pt x="169863" y="92685"/>
                  <a:pt x="172023" y="90487"/>
                  <a:pt x="174544" y="90487"/>
                </a:cubicBezTo>
                <a:close/>
                <a:moveTo>
                  <a:pt x="126919" y="90487"/>
                </a:moveTo>
                <a:lnTo>
                  <a:pt x="152482" y="90487"/>
                </a:lnTo>
                <a:cubicBezTo>
                  <a:pt x="154643" y="90487"/>
                  <a:pt x="156803" y="92685"/>
                  <a:pt x="156803" y="94883"/>
                </a:cubicBezTo>
                <a:cubicBezTo>
                  <a:pt x="156803" y="97448"/>
                  <a:pt x="154643" y="99646"/>
                  <a:pt x="152482" y="99646"/>
                </a:cubicBezTo>
                <a:lnTo>
                  <a:pt x="126919" y="99646"/>
                </a:lnTo>
                <a:cubicBezTo>
                  <a:pt x="124398" y="99646"/>
                  <a:pt x="122238" y="97448"/>
                  <a:pt x="122238" y="94883"/>
                </a:cubicBezTo>
                <a:cubicBezTo>
                  <a:pt x="122238" y="92685"/>
                  <a:pt x="124398" y="90487"/>
                  <a:pt x="126919" y="90487"/>
                </a:cubicBezTo>
                <a:close/>
                <a:moveTo>
                  <a:pt x="80520" y="90487"/>
                </a:moveTo>
                <a:lnTo>
                  <a:pt x="106084" y="90487"/>
                </a:lnTo>
                <a:cubicBezTo>
                  <a:pt x="108965" y="90487"/>
                  <a:pt x="110765" y="92685"/>
                  <a:pt x="110765" y="94883"/>
                </a:cubicBezTo>
                <a:cubicBezTo>
                  <a:pt x="110765" y="97448"/>
                  <a:pt x="108965" y="99646"/>
                  <a:pt x="106084" y="99646"/>
                </a:cubicBezTo>
                <a:lnTo>
                  <a:pt x="80520" y="99646"/>
                </a:lnTo>
                <a:cubicBezTo>
                  <a:pt x="78000" y="99646"/>
                  <a:pt x="76200" y="97448"/>
                  <a:pt x="76200" y="94883"/>
                </a:cubicBezTo>
                <a:cubicBezTo>
                  <a:pt x="76200" y="92685"/>
                  <a:pt x="78000" y="90487"/>
                  <a:pt x="80520" y="90487"/>
                </a:cubicBezTo>
                <a:close/>
                <a:moveTo>
                  <a:pt x="32940" y="90487"/>
                </a:moveTo>
                <a:lnTo>
                  <a:pt x="58770" y="90487"/>
                </a:lnTo>
                <a:cubicBezTo>
                  <a:pt x="61317" y="90487"/>
                  <a:pt x="63136" y="92685"/>
                  <a:pt x="63136" y="94883"/>
                </a:cubicBezTo>
                <a:cubicBezTo>
                  <a:pt x="63136" y="97448"/>
                  <a:pt x="61317" y="99646"/>
                  <a:pt x="58770" y="99646"/>
                </a:cubicBezTo>
                <a:lnTo>
                  <a:pt x="32940" y="99646"/>
                </a:lnTo>
                <a:cubicBezTo>
                  <a:pt x="30394" y="99646"/>
                  <a:pt x="28575" y="97448"/>
                  <a:pt x="28575" y="94883"/>
                </a:cubicBezTo>
                <a:cubicBezTo>
                  <a:pt x="28575" y="92685"/>
                  <a:pt x="30394" y="90487"/>
                  <a:pt x="32940" y="90487"/>
                </a:cubicBezTo>
                <a:close/>
                <a:moveTo>
                  <a:pt x="185415" y="37677"/>
                </a:moveTo>
                <a:cubicBezTo>
                  <a:pt x="182545" y="37677"/>
                  <a:pt x="180034" y="38770"/>
                  <a:pt x="178240" y="40590"/>
                </a:cubicBezTo>
                <a:cubicBezTo>
                  <a:pt x="179316" y="42775"/>
                  <a:pt x="179675" y="45688"/>
                  <a:pt x="179675" y="48236"/>
                </a:cubicBezTo>
                <a:cubicBezTo>
                  <a:pt x="179675" y="50785"/>
                  <a:pt x="179316" y="53698"/>
                  <a:pt x="178240" y="56247"/>
                </a:cubicBezTo>
                <a:cubicBezTo>
                  <a:pt x="180034" y="57703"/>
                  <a:pt x="182545" y="58795"/>
                  <a:pt x="185415" y="58795"/>
                </a:cubicBezTo>
                <a:cubicBezTo>
                  <a:pt x="190797" y="58795"/>
                  <a:pt x="195460" y="54062"/>
                  <a:pt x="195460" y="48236"/>
                </a:cubicBezTo>
                <a:cubicBezTo>
                  <a:pt x="195460" y="42411"/>
                  <a:pt x="190797" y="37677"/>
                  <a:pt x="185415" y="37677"/>
                </a:cubicBezTo>
                <a:close/>
                <a:moveTo>
                  <a:pt x="160661" y="37677"/>
                </a:moveTo>
                <a:cubicBezTo>
                  <a:pt x="154921" y="37677"/>
                  <a:pt x="150257" y="42411"/>
                  <a:pt x="150257" y="48236"/>
                </a:cubicBezTo>
                <a:cubicBezTo>
                  <a:pt x="150257" y="54062"/>
                  <a:pt x="154921" y="58795"/>
                  <a:pt x="160661" y="58795"/>
                </a:cubicBezTo>
                <a:cubicBezTo>
                  <a:pt x="166401" y="58795"/>
                  <a:pt x="171065" y="54062"/>
                  <a:pt x="171065" y="48236"/>
                </a:cubicBezTo>
                <a:cubicBezTo>
                  <a:pt x="171065" y="42411"/>
                  <a:pt x="166401" y="37677"/>
                  <a:pt x="160661" y="37677"/>
                </a:cubicBezTo>
                <a:close/>
                <a:moveTo>
                  <a:pt x="39023" y="37677"/>
                </a:moveTo>
                <a:cubicBezTo>
                  <a:pt x="38303" y="37677"/>
                  <a:pt x="37582" y="38406"/>
                  <a:pt x="37582" y="39134"/>
                </a:cubicBezTo>
                <a:lnTo>
                  <a:pt x="37582" y="57339"/>
                </a:lnTo>
                <a:cubicBezTo>
                  <a:pt x="37582" y="58067"/>
                  <a:pt x="38303" y="58795"/>
                  <a:pt x="39023" y="58795"/>
                </a:cubicBezTo>
                <a:lnTo>
                  <a:pt x="68566" y="58795"/>
                </a:lnTo>
                <a:cubicBezTo>
                  <a:pt x="69647" y="58795"/>
                  <a:pt x="70007" y="58067"/>
                  <a:pt x="70007" y="57339"/>
                </a:cubicBezTo>
                <a:lnTo>
                  <a:pt x="70007" y="39134"/>
                </a:lnTo>
                <a:cubicBezTo>
                  <a:pt x="70007" y="38406"/>
                  <a:pt x="69647" y="37677"/>
                  <a:pt x="68566" y="37677"/>
                </a:cubicBezTo>
                <a:lnTo>
                  <a:pt x="39023" y="37677"/>
                </a:lnTo>
                <a:close/>
                <a:moveTo>
                  <a:pt x="160661" y="28575"/>
                </a:moveTo>
                <a:cubicBezTo>
                  <a:pt x="165325" y="28575"/>
                  <a:pt x="169630" y="30760"/>
                  <a:pt x="172859" y="33308"/>
                </a:cubicBezTo>
                <a:cubicBezTo>
                  <a:pt x="176446" y="30395"/>
                  <a:pt x="180393" y="28575"/>
                  <a:pt x="185415" y="28575"/>
                </a:cubicBezTo>
                <a:cubicBezTo>
                  <a:pt x="195819" y="28575"/>
                  <a:pt x="204429" y="37313"/>
                  <a:pt x="204429" y="48236"/>
                </a:cubicBezTo>
                <a:cubicBezTo>
                  <a:pt x="204429" y="59159"/>
                  <a:pt x="195819" y="67898"/>
                  <a:pt x="185415" y="67898"/>
                </a:cubicBezTo>
                <a:cubicBezTo>
                  <a:pt x="180393" y="67898"/>
                  <a:pt x="176446" y="66077"/>
                  <a:pt x="172859" y="63165"/>
                </a:cubicBezTo>
                <a:cubicBezTo>
                  <a:pt x="169630" y="66077"/>
                  <a:pt x="165325" y="67898"/>
                  <a:pt x="160661" y="67898"/>
                </a:cubicBezTo>
                <a:cubicBezTo>
                  <a:pt x="149898" y="67898"/>
                  <a:pt x="141288" y="59159"/>
                  <a:pt x="141288" y="48236"/>
                </a:cubicBezTo>
                <a:cubicBezTo>
                  <a:pt x="141288" y="37313"/>
                  <a:pt x="149898" y="28575"/>
                  <a:pt x="160661" y="28575"/>
                </a:cubicBezTo>
                <a:close/>
                <a:moveTo>
                  <a:pt x="39023" y="28575"/>
                </a:moveTo>
                <a:lnTo>
                  <a:pt x="68566" y="28575"/>
                </a:lnTo>
                <a:cubicBezTo>
                  <a:pt x="74331" y="28575"/>
                  <a:pt x="79015" y="33308"/>
                  <a:pt x="79015" y="39134"/>
                </a:cubicBezTo>
                <a:lnTo>
                  <a:pt x="79015" y="57339"/>
                </a:lnTo>
                <a:cubicBezTo>
                  <a:pt x="79015" y="63165"/>
                  <a:pt x="74331" y="67898"/>
                  <a:pt x="68566" y="67898"/>
                </a:cubicBezTo>
                <a:lnTo>
                  <a:pt x="39023" y="67898"/>
                </a:lnTo>
                <a:cubicBezTo>
                  <a:pt x="32898" y="67898"/>
                  <a:pt x="28575" y="63165"/>
                  <a:pt x="28575" y="57339"/>
                </a:cubicBezTo>
                <a:lnTo>
                  <a:pt x="28575" y="39134"/>
                </a:lnTo>
                <a:cubicBezTo>
                  <a:pt x="28575" y="33308"/>
                  <a:pt x="32898" y="28575"/>
                  <a:pt x="39023" y="28575"/>
                </a:cubicBezTo>
                <a:close/>
                <a:moveTo>
                  <a:pt x="16216" y="0"/>
                </a:moveTo>
                <a:lnTo>
                  <a:pt x="218014" y="0"/>
                </a:lnTo>
                <a:cubicBezTo>
                  <a:pt x="227022" y="0"/>
                  <a:pt x="234590" y="7169"/>
                  <a:pt x="234590" y="16131"/>
                </a:cubicBezTo>
                <a:lnTo>
                  <a:pt x="234590" y="128331"/>
                </a:lnTo>
                <a:cubicBezTo>
                  <a:pt x="234590" y="130841"/>
                  <a:pt x="232428" y="132991"/>
                  <a:pt x="229905" y="132991"/>
                </a:cubicBezTo>
                <a:cubicBezTo>
                  <a:pt x="227383" y="132991"/>
                  <a:pt x="225581" y="130841"/>
                  <a:pt x="225581" y="128331"/>
                </a:cubicBezTo>
                <a:lnTo>
                  <a:pt x="225581" y="16131"/>
                </a:lnTo>
                <a:cubicBezTo>
                  <a:pt x="225581" y="12188"/>
                  <a:pt x="222338" y="8962"/>
                  <a:pt x="218014" y="8962"/>
                </a:cubicBezTo>
                <a:lnTo>
                  <a:pt x="16216" y="8962"/>
                </a:lnTo>
                <a:cubicBezTo>
                  <a:pt x="11892" y="8962"/>
                  <a:pt x="8648" y="12188"/>
                  <a:pt x="8648" y="16131"/>
                </a:cubicBezTo>
                <a:lnTo>
                  <a:pt x="8648" y="160952"/>
                </a:lnTo>
                <a:cubicBezTo>
                  <a:pt x="8648" y="165254"/>
                  <a:pt x="11892" y="168480"/>
                  <a:pt x="16216" y="168480"/>
                </a:cubicBezTo>
                <a:lnTo>
                  <a:pt x="21981" y="168480"/>
                </a:lnTo>
                <a:cubicBezTo>
                  <a:pt x="24504" y="168480"/>
                  <a:pt x="26306" y="170272"/>
                  <a:pt x="26306" y="172781"/>
                </a:cubicBezTo>
                <a:cubicBezTo>
                  <a:pt x="26306" y="175291"/>
                  <a:pt x="24504" y="177441"/>
                  <a:pt x="21981" y="177441"/>
                </a:cubicBezTo>
                <a:lnTo>
                  <a:pt x="16216" y="177441"/>
                </a:lnTo>
                <a:cubicBezTo>
                  <a:pt x="7207" y="177441"/>
                  <a:pt x="0" y="169914"/>
                  <a:pt x="0" y="160952"/>
                </a:cubicBezTo>
                <a:lnTo>
                  <a:pt x="0" y="16131"/>
                </a:lnTo>
                <a:cubicBezTo>
                  <a:pt x="0" y="7169"/>
                  <a:pt x="7207" y="0"/>
                  <a:pt x="16216"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87" name="Google Shape;287;g1460fb7daa4_0_137"/>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400"/>
              <a:buFont typeface="Arial"/>
              <a:buNone/>
            </a:pPr>
            <a:r>
              <a:rPr lang="en-US" sz="2300" b="1">
                <a:solidFill>
                  <a:schemeClr val="lt1"/>
                </a:solidFill>
                <a:latin typeface="Poppins"/>
                <a:ea typeface="Poppins"/>
                <a:cs typeface="Poppins"/>
                <a:sym typeface="Poppins"/>
              </a:rPr>
              <a:t>Preliminary Prep</a:t>
            </a:r>
            <a:endParaRPr sz="2400" b="1" i="0" u="none" strike="noStrike" cap="none">
              <a:solidFill>
                <a:srgbClr val="FFFFFF"/>
              </a:solidFill>
              <a:latin typeface="Poppins"/>
              <a:ea typeface="Poppins"/>
              <a:cs typeface="Poppins"/>
              <a:sym typeface="Poppins"/>
            </a:endParaRPr>
          </a:p>
        </p:txBody>
      </p:sp>
      <p:sp>
        <p:nvSpPr>
          <p:cNvPr id="288" name="Google Shape;288;g1460fb7daa4_0_137"/>
          <p:cNvSpPr txBox="1"/>
          <p:nvPr/>
        </p:nvSpPr>
        <p:spPr>
          <a:xfrm>
            <a:off x="5228500" y="3732900"/>
            <a:ext cx="5692800" cy="1454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Include FOA information (any links, press releases, or opportunity announcement)</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Fulfill the Pre-Eligibility checklist!</a:t>
            </a:r>
            <a:endParaRPr sz="2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147e6dab988_0_73"/>
          <p:cNvSpPr/>
          <p:nvPr/>
        </p:nvSpPr>
        <p:spPr>
          <a:xfrm>
            <a:off x="9117650" y="5927000"/>
            <a:ext cx="1319700" cy="6393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g147e6dab988_0_73"/>
          <p:cNvSpPr/>
          <p:nvPr/>
        </p:nvSpPr>
        <p:spPr>
          <a:xfrm>
            <a:off x="3905700" y="5927000"/>
            <a:ext cx="1319700" cy="63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g147e6dab988_0_7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Proposal Process</a:t>
            </a:r>
            <a:endParaRPr/>
          </a:p>
        </p:txBody>
      </p:sp>
      <p:sp>
        <p:nvSpPr>
          <p:cNvPr id="296" name="Google Shape;296;g147e6dab988_0_73"/>
          <p:cNvSpPr/>
          <p:nvPr/>
        </p:nvSpPr>
        <p:spPr>
          <a:xfrm>
            <a:off x="389227" y="2444534"/>
            <a:ext cx="1927200" cy="581100"/>
          </a:xfrm>
          <a:prstGeom prst="rect">
            <a:avLst/>
          </a:prstGeom>
          <a:solidFill>
            <a:srgbClr val="D0CEC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a:solidFill>
                  <a:srgbClr val="FFFFFF"/>
                </a:solidFill>
              </a:rPr>
              <a:t>Submit</a:t>
            </a:r>
            <a:r>
              <a:rPr lang="en-US" sz="1600" b="1" i="0" u="none" strike="noStrike" cap="none">
                <a:solidFill>
                  <a:srgbClr val="FFFFFF"/>
                </a:solidFill>
                <a:latin typeface="Arial"/>
                <a:ea typeface="Arial"/>
                <a:cs typeface="Arial"/>
                <a:sym typeface="Arial"/>
              </a:rPr>
              <a:t> Request</a:t>
            </a:r>
            <a:endParaRPr sz="1600" b="0" i="0" u="none" strike="noStrike" cap="none">
              <a:solidFill>
                <a:srgbClr val="FFFFFF"/>
              </a:solidFill>
              <a:latin typeface="Arial"/>
              <a:ea typeface="Arial"/>
              <a:cs typeface="Arial"/>
              <a:sym typeface="Arial"/>
            </a:endParaRPr>
          </a:p>
        </p:txBody>
      </p:sp>
      <p:sp>
        <p:nvSpPr>
          <p:cNvPr id="297" name="Google Shape;297;g147e6dab988_0_73"/>
          <p:cNvSpPr/>
          <p:nvPr/>
        </p:nvSpPr>
        <p:spPr>
          <a:xfrm>
            <a:off x="694878" y="1205558"/>
            <a:ext cx="1319700" cy="1267200"/>
          </a:xfrm>
          <a:prstGeom prst="ellipse">
            <a:avLst/>
          </a:prstGeom>
          <a:solidFill>
            <a:srgbClr val="D0CECE"/>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147e6dab988_0_73"/>
          <p:cNvSpPr/>
          <p:nvPr/>
        </p:nvSpPr>
        <p:spPr>
          <a:xfrm>
            <a:off x="2221599" y="1631357"/>
            <a:ext cx="590400" cy="4686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47e6dab988_0_73"/>
          <p:cNvSpPr/>
          <p:nvPr/>
        </p:nvSpPr>
        <p:spPr>
          <a:xfrm>
            <a:off x="388750" y="3020635"/>
            <a:ext cx="1927200" cy="2760900"/>
          </a:xfrm>
          <a:prstGeom prst="rect">
            <a:avLst/>
          </a:prstGeom>
          <a:solidFill>
            <a:srgbClr val="EFEFEF"/>
          </a:solidFill>
          <a:ln>
            <a:noFill/>
          </a:ln>
        </p:spPr>
        <p:txBody>
          <a:bodyPr spcFirstLastPara="1" wrap="square" lIns="182875" tIns="182875" rIns="182875" bIns="182875" anchor="t" anchorCtr="0">
            <a:noAutofit/>
          </a:bodyPr>
          <a:lstStyle/>
          <a:p>
            <a:pPr marL="171450" marR="0" lvl="0" indent="-215900" algn="l" rtl="0">
              <a:lnSpc>
                <a:spcPct val="100000"/>
              </a:lnSpc>
              <a:spcBef>
                <a:spcPts val="0"/>
              </a:spcBef>
              <a:spcAft>
                <a:spcPts val="0"/>
              </a:spcAft>
              <a:buClr>
                <a:schemeClr val="dk1"/>
              </a:buClr>
              <a:buSzPts val="1600"/>
              <a:buChar char="✓"/>
            </a:pPr>
            <a:r>
              <a:rPr lang="en-US" sz="1600" dirty="0">
                <a:solidFill>
                  <a:schemeClr val="dk1"/>
                </a:solidFill>
              </a:rPr>
              <a:t>Preliminary </a:t>
            </a:r>
            <a:r>
              <a:rPr lang="en-US" sz="1600">
                <a:solidFill>
                  <a:schemeClr val="dk1"/>
                </a:solidFill>
              </a:rPr>
              <a:t>prep work</a:t>
            </a:r>
            <a:endParaRPr sz="1600" dirty="0">
              <a:solidFill>
                <a:schemeClr val="dk1"/>
              </a:solidFill>
            </a:endParaRPr>
          </a:p>
          <a:p>
            <a:pPr marL="171450" marR="0" lvl="0" indent="0" algn="l" rtl="0">
              <a:lnSpc>
                <a:spcPct val="100000"/>
              </a:lnSpc>
              <a:spcBef>
                <a:spcPts val="0"/>
              </a:spcBef>
              <a:spcAft>
                <a:spcPts val="0"/>
              </a:spcAft>
              <a:buNone/>
            </a:pPr>
            <a:endParaRPr sz="1000" dirty="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dirty="0">
                <a:solidFill>
                  <a:schemeClr val="dk1"/>
                </a:solidFill>
              </a:rPr>
              <a:t>Submit request for writing support through Portal</a:t>
            </a:r>
            <a:endParaRPr sz="1600" dirty="0">
              <a:solidFill>
                <a:schemeClr val="dk1"/>
              </a:solidFill>
            </a:endParaRPr>
          </a:p>
          <a:p>
            <a:pPr marL="171450" marR="0" lvl="0" indent="0" algn="l" rtl="0">
              <a:lnSpc>
                <a:spcPct val="100000"/>
              </a:lnSpc>
              <a:spcBef>
                <a:spcPts val="0"/>
              </a:spcBef>
              <a:spcAft>
                <a:spcPts val="0"/>
              </a:spcAft>
              <a:buNone/>
            </a:pPr>
            <a:endParaRPr sz="1000" dirty="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dirty="0">
                <a:solidFill>
                  <a:schemeClr val="dk1"/>
                </a:solidFill>
              </a:rPr>
              <a:t>CSL reviews request (3-5 business days)</a:t>
            </a:r>
            <a:endParaRPr sz="1200" b="0" i="0" u="none" strike="noStrike" cap="none" dirty="0">
              <a:solidFill>
                <a:schemeClr val="dk1"/>
              </a:solidFill>
              <a:latin typeface="Arial"/>
              <a:ea typeface="Arial"/>
              <a:cs typeface="Arial"/>
              <a:sym typeface="Arial"/>
            </a:endParaRPr>
          </a:p>
        </p:txBody>
      </p:sp>
      <p:sp>
        <p:nvSpPr>
          <p:cNvPr id="300" name="Google Shape;300;g147e6dab988_0_73"/>
          <p:cNvSpPr/>
          <p:nvPr/>
        </p:nvSpPr>
        <p:spPr>
          <a:xfrm>
            <a:off x="2713074" y="2443684"/>
            <a:ext cx="1927200" cy="581100"/>
          </a:xfrm>
          <a:prstGeom prst="rect">
            <a:avLst/>
          </a:prstGeom>
          <a:solidFill>
            <a:srgbClr val="AEABA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i="0" u="none" strike="noStrike" cap="none">
                <a:solidFill>
                  <a:srgbClr val="FFFFFF"/>
                </a:solidFill>
                <a:latin typeface="Arial"/>
                <a:ea typeface="Arial"/>
                <a:cs typeface="Arial"/>
                <a:sym typeface="Arial"/>
              </a:rPr>
              <a:t>Screening Call</a:t>
            </a:r>
            <a:endParaRPr sz="1600" b="0" i="0" u="none" strike="noStrike" cap="none">
              <a:solidFill>
                <a:srgbClr val="FFFFFF"/>
              </a:solidFill>
              <a:latin typeface="Arial"/>
              <a:ea typeface="Arial"/>
              <a:cs typeface="Arial"/>
              <a:sym typeface="Arial"/>
            </a:endParaRPr>
          </a:p>
        </p:txBody>
      </p:sp>
      <p:sp>
        <p:nvSpPr>
          <p:cNvPr id="301" name="Google Shape;301;g147e6dab988_0_73"/>
          <p:cNvSpPr/>
          <p:nvPr/>
        </p:nvSpPr>
        <p:spPr>
          <a:xfrm>
            <a:off x="3018725" y="1204708"/>
            <a:ext cx="1319700" cy="1267200"/>
          </a:xfrm>
          <a:prstGeom prst="ellipse">
            <a:avLst/>
          </a:prstGeom>
          <a:solidFill>
            <a:srgbClr val="AEABAB"/>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147e6dab988_0_73"/>
          <p:cNvSpPr/>
          <p:nvPr/>
        </p:nvSpPr>
        <p:spPr>
          <a:xfrm>
            <a:off x="2712597" y="3019787"/>
            <a:ext cx="1927200" cy="2762400"/>
          </a:xfrm>
          <a:prstGeom prst="rect">
            <a:avLst/>
          </a:prstGeom>
          <a:solidFill>
            <a:srgbClr val="EFEFEF"/>
          </a:solidFill>
          <a:ln>
            <a:noFill/>
          </a:ln>
        </p:spPr>
        <p:txBody>
          <a:bodyPr spcFirstLastPara="1" wrap="square" lIns="182875" tIns="182875" rIns="182875" bIns="182875" anchor="t" anchorCtr="0">
            <a:noAutofit/>
          </a:bodyPr>
          <a:lstStyle/>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Co-op Readiness Verification</a:t>
            </a:r>
            <a:endParaRPr sz="16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FOA review</a:t>
            </a:r>
            <a:endParaRPr sz="16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Determine next steps</a:t>
            </a:r>
            <a:endParaRPr sz="1600">
              <a:solidFill>
                <a:schemeClr val="dk1"/>
              </a:solidFill>
            </a:endParaRPr>
          </a:p>
        </p:txBody>
      </p:sp>
      <p:sp>
        <p:nvSpPr>
          <p:cNvPr id="303" name="Google Shape;303;g147e6dab988_0_73"/>
          <p:cNvSpPr/>
          <p:nvPr/>
        </p:nvSpPr>
        <p:spPr>
          <a:xfrm>
            <a:off x="5036444" y="2444525"/>
            <a:ext cx="1927200" cy="581100"/>
          </a:xfrm>
          <a:prstGeom prst="rect">
            <a:avLst/>
          </a:prstGeom>
          <a:solidFill>
            <a:srgbClr val="75707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i="0" u="none" strike="noStrike" cap="none">
                <a:solidFill>
                  <a:srgbClr val="FFFFFF"/>
                </a:solidFill>
                <a:latin typeface="Arial"/>
                <a:ea typeface="Arial"/>
                <a:cs typeface="Arial"/>
                <a:sym typeface="Arial"/>
              </a:rPr>
              <a:t>Meet Writer</a:t>
            </a:r>
            <a:endParaRPr sz="1600" b="0" i="0" u="none" strike="noStrike" cap="none">
              <a:solidFill>
                <a:srgbClr val="FFFFFF"/>
              </a:solidFill>
              <a:latin typeface="Arial"/>
              <a:ea typeface="Arial"/>
              <a:cs typeface="Arial"/>
              <a:sym typeface="Arial"/>
            </a:endParaRPr>
          </a:p>
        </p:txBody>
      </p:sp>
      <p:sp>
        <p:nvSpPr>
          <p:cNvPr id="304" name="Google Shape;304;g147e6dab988_0_73"/>
          <p:cNvSpPr/>
          <p:nvPr/>
        </p:nvSpPr>
        <p:spPr>
          <a:xfrm>
            <a:off x="5342095" y="1205550"/>
            <a:ext cx="1319700" cy="1267200"/>
          </a:xfrm>
          <a:prstGeom prst="ellipse">
            <a:avLst/>
          </a:prstGeom>
          <a:solidFill>
            <a:srgbClr val="757070"/>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47e6dab988_0_73"/>
          <p:cNvSpPr/>
          <p:nvPr/>
        </p:nvSpPr>
        <p:spPr>
          <a:xfrm>
            <a:off x="5035968" y="3020629"/>
            <a:ext cx="1927200" cy="2760900"/>
          </a:xfrm>
          <a:prstGeom prst="rect">
            <a:avLst/>
          </a:prstGeom>
          <a:solidFill>
            <a:srgbClr val="EFEFEF"/>
          </a:solidFill>
          <a:ln>
            <a:noFill/>
          </a:ln>
        </p:spPr>
        <p:txBody>
          <a:bodyPr spcFirstLastPara="1" wrap="square" lIns="182875" tIns="182875" rIns="182875" bIns="182875" anchor="t" anchorCtr="0">
            <a:noAutofit/>
          </a:bodyPr>
          <a:lstStyle/>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Co-op + Writer introduction</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Funding &amp; project overview </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Terms of collaboration</a:t>
            </a:r>
            <a:endParaRPr sz="1600" b="0" i="0" u="none" strike="noStrike" cap="none">
              <a:solidFill>
                <a:schemeClr val="dk1"/>
              </a:solidFill>
              <a:latin typeface="Arial"/>
              <a:ea typeface="Arial"/>
              <a:cs typeface="Arial"/>
              <a:sym typeface="Arial"/>
            </a:endParaRPr>
          </a:p>
        </p:txBody>
      </p:sp>
      <p:sp>
        <p:nvSpPr>
          <p:cNvPr id="306" name="Google Shape;306;g147e6dab988_0_73"/>
          <p:cNvSpPr/>
          <p:nvPr/>
        </p:nvSpPr>
        <p:spPr>
          <a:xfrm>
            <a:off x="7361245" y="2443675"/>
            <a:ext cx="1927200" cy="581100"/>
          </a:xfrm>
          <a:prstGeom prst="rect">
            <a:avLst/>
          </a:prstGeom>
          <a:solidFill>
            <a:srgbClr val="3A38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i="0" u="none" strike="noStrike" cap="none">
                <a:solidFill>
                  <a:srgbClr val="FFFFFF"/>
                </a:solidFill>
                <a:latin typeface="Arial"/>
                <a:ea typeface="Arial"/>
                <a:cs typeface="Arial"/>
                <a:sym typeface="Arial"/>
              </a:rPr>
              <a:t>Kick-off</a:t>
            </a:r>
            <a:endParaRPr sz="1600" b="0" i="0" u="none" strike="noStrike" cap="none">
              <a:solidFill>
                <a:srgbClr val="FFFFFF"/>
              </a:solidFill>
              <a:latin typeface="Arial"/>
              <a:ea typeface="Arial"/>
              <a:cs typeface="Arial"/>
              <a:sym typeface="Arial"/>
            </a:endParaRPr>
          </a:p>
        </p:txBody>
      </p:sp>
      <p:sp>
        <p:nvSpPr>
          <p:cNvPr id="307" name="Google Shape;307;g147e6dab988_0_73"/>
          <p:cNvSpPr/>
          <p:nvPr/>
        </p:nvSpPr>
        <p:spPr>
          <a:xfrm>
            <a:off x="7666896" y="1204700"/>
            <a:ext cx="1319700" cy="1267200"/>
          </a:xfrm>
          <a:prstGeom prst="ellipse">
            <a:avLst/>
          </a:prstGeom>
          <a:solidFill>
            <a:srgbClr val="3A3838"/>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147e6dab988_0_73"/>
          <p:cNvSpPr/>
          <p:nvPr/>
        </p:nvSpPr>
        <p:spPr>
          <a:xfrm>
            <a:off x="7360768" y="3019778"/>
            <a:ext cx="1927200" cy="2763600"/>
          </a:xfrm>
          <a:prstGeom prst="rect">
            <a:avLst/>
          </a:prstGeom>
          <a:solidFill>
            <a:srgbClr val="EFEFEF"/>
          </a:solidFill>
          <a:ln>
            <a:noFill/>
          </a:ln>
        </p:spPr>
        <p:txBody>
          <a:bodyPr spcFirstLastPara="1" wrap="square" lIns="182875" tIns="182875" rIns="182875" bIns="182875" anchor="t" anchorCtr="0">
            <a:noAutofit/>
          </a:bodyPr>
          <a:lstStyle/>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Proposal design workshop</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Sharing platform</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Milestones</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Roles &amp; responsibility</a:t>
            </a:r>
            <a:endParaRPr sz="1600">
              <a:solidFill>
                <a:schemeClr val="dk1"/>
              </a:solidFill>
            </a:endParaRPr>
          </a:p>
        </p:txBody>
      </p:sp>
      <p:sp>
        <p:nvSpPr>
          <p:cNvPr id="309" name="Google Shape;309;g147e6dab988_0_73"/>
          <p:cNvSpPr/>
          <p:nvPr/>
        </p:nvSpPr>
        <p:spPr>
          <a:xfrm>
            <a:off x="9685569" y="2444525"/>
            <a:ext cx="1927200" cy="581100"/>
          </a:xfrm>
          <a:prstGeom prst="rect">
            <a:avLst/>
          </a:prstGeom>
          <a:solidFill>
            <a:srgbClr val="17161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1600" b="1" i="0" u="none" strike="noStrike" cap="none">
                <a:solidFill>
                  <a:srgbClr val="FFFFFF"/>
                </a:solidFill>
                <a:latin typeface="Arial"/>
                <a:ea typeface="Arial"/>
                <a:cs typeface="Arial"/>
                <a:sym typeface="Arial"/>
              </a:rPr>
              <a:t>Submission</a:t>
            </a:r>
            <a:endParaRPr sz="1600" b="0" i="0" u="none" strike="noStrike" cap="none">
              <a:solidFill>
                <a:srgbClr val="FFFFFF"/>
              </a:solidFill>
              <a:latin typeface="Arial"/>
              <a:ea typeface="Arial"/>
              <a:cs typeface="Arial"/>
              <a:sym typeface="Arial"/>
            </a:endParaRPr>
          </a:p>
        </p:txBody>
      </p:sp>
      <p:sp>
        <p:nvSpPr>
          <p:cNvPr id="310" name="Google Shape;310;g147e6dab988_0_73"/>
          <p:cNvSpPr/>
          <p:nvPr/>
        </p:nvSpPr>
        <p:spPr>
          <a:xfrm>
            <a:off x="9991220" y="1205550"/>
            <a:ext cx="1319700" cy="1267200"/>
          </a:xfrm>
          <a:prstGeom prst="ellipse">
            <a:avLst/>
          </a:prstGeom>
          <a:solidFill>
            <a:srgbClr val="171616"/>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47e6dab988_0_73"/>
          <p:cNvSpPr/>
          <p:nvPr/>
        </p:nvSpPr>
        <p:spPr>
          <a:xfrm>
            <a:off x="9685092" y="3020629"/>
            <a:ext cx="1927200" cy="2762400"/>
          </a:xfrm>
          <a:prstGeom prst="rect">
            <a:avLst/>
          </a:prstGeom>
          <a:solidFill>
            <a:srgbClr val="EFEFEF"/>
          </a:solidFill>
          <a:ln>
            <a:noFill/>
          </a:ln>
        </p:spPr>
        <p:txBody>
          <a:bodyPr spcFirstLastPara="1" wrap="square" lIns="182875" tIns="182875" rIns="182875" bIns="182875" anchor="t" anchorCtr="0">
            <a:noAutofit/>
          </a:bodyPr>
          <a:lstStyle/>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Pre- submission review (2 days to deadline)</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Submit</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Lessons learned</a:t>
            </a:r>
            <a:endParaRPr sz="1600">
              <a:solidFill>
                <a:schemeClr val="dk1"/>
              </a:solidFill>
            </a:endParaRPr>
          </a:p>
          <a:p>
            <a:pPr marL="171450" marR="0" lvl="0" indent="0" algn="l" rtl="0">
              <a:lnSpc>
                <a:spcPct val="100000"/>
              </a:lnSpc>
              <a:spcBef>
                <a:spcPts val="0"/>
              </a:spcBef>
              <a:spcAft>
                <a:spcPts val="0"/>
              </a:spcAft>
              <a:buNone/>
            </a:pPr>
            <a:endParaRPr sz="1000">
              <a:solidFill>
                <a:schemeClr val="dk1"/>
              </a:solidFill>
            </a:endParaRPr>
          </a:p>
          <a:p>
            <a:pPr marL="171450" marR="0" lvl="0" indent="-215900" algn="l" rtl="0">
              <a:lnSpc>
                <a:spcPct val="100000"/>
              </a:lnSpc>
              <a:spcBef>
                <a:spcPts val="0"/>
              </a:spcBef>
              <a:spcAft>
                <a:spcPts val="0"/>
              </a:spcAft>
              <a:buClr>
                <a:schemeClr val="dk1"/>
              </a:buClr>
              <a:buSzPts val="1600"/>
              <a:buChar char="✓"/>
            </a:pPr>
            <a:r>
              <a:rPr lang="en-US" sz="1600">
                <a:solidFill>
                  <a:schemeClr val="dk1"/>
                </a:solidFill>
              </a:rPr>
              <a:t>Surveys</a:t>
            </a:r>
            <a:endParaRPr sz="1600">
              <a:solidFill>
                <a:schemeClr val="dk1"/>
              </a:solidFill>
            </a:endParaRPr>
          </a:p>
        </p:txBody>
      </p:sp>
      <p:sp>
        <p:nvSpPr>
          <p:cNvPr id="312" name="Google Shape;312;g147e6dab988_0_73"/>
          <p:cNvSpPr/>
          <p:nvPr/>
        </p:nvSpPr>
        <p:spPr>
          <a:xfrm>
            <a:off x="4545208" y="1631365"/>
            <a:ext cx="590400" cy="4686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147e6dab988_0_73"/>
          <p:cNvSpPr/>
          <p:nvPr/>
        </p:nvSpPr>
        <p:spPr>
          <a:xfrm>
            <a:off x="6869293" y="1631373"/>
            <a:ext cx="590400" cy="4686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47e6dab988_0_73"/>
          <p:cNvSpPr/>
          <p:nvPr/>
        </p:nvSpPr>
        <p:spPr>
          <a:xfrm>
            <a:off x="9193855" y="1631373"/>
            <a:ext cx="590400" cy="4686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g147e6dab988_0_73"/>
          <p:cNvPicPr preferRelativeResize="0"/>
          <p:nvPr/>
        </p:nvPicPr>
        <p:blipFill rotWithShape="1">
          <a:blip r:embed="rId3">
            <a:alphaModFix/>
          </a:blip>
          <a:srcRect/>
          <a:stretch/>
        </p:blipFill>
        <p:spPr>
          <a:xfrm>
            <a:off x="7852648" y="1430039"/>
            <a:ext cx="943741" cy="829277"/>
          </a:xfrm>
          <a:prstGeom prst="rect">
            <a:avLst/>
          </a:prstGeom>
          <a:noFill/>
          <a:ln>
            <a:noFill/>
          </a:ln>
        </p:spPr>
      </p:pic>
      <p:pic>
        <p:nvPicPr>
          <p:cNvPr id="316" name="Google Shape;316;g147e6dab988_0_73"/>
          <p:cNvPicPr preferRelativeResize="0"/>
          <p:nvPr/>
        </p:nvPicPr>
        <p:blipFill rotWithShape="1">
          <a:blip r:embed="rId4">
            <a:alphaModFix/>
          </a:blip>
          <a:srcRect t="32244"/>
          <a:stretch/>
        </p:blipFill>
        <p:spPr>
          <a:xfrm>
            <a:off x="1008250" y="1572450"/>
            <a:ext cx="896100" cy="581100"/>
          </a:xfrm>
          <a:prstGeom prst="rect">
            <a:avLst/>
          </a:prstGeom>
          <a:noFill/>
          <a:ln>
            <a:noFill/>
          </a:ln>
        </p:spPr>
      </p:pic>
      <p:pic>
        <p:nvPicPr>
          <p:cNvPr id="317" name="Google Shape;317;g147e6dab988_0_73"/>
          <p:cNvPicPr preferRelativeResize="0"/>
          <p:nvPr/>
        </p:nvPicPr>
        <p:blipFill rotWithShape="1">
          <a:blip r:embed="rId5">
            <a:alphaModFix/>
          </a:blip>
          <a:srcRect/>
          <a:stretch/>
        </p:blipFill>
        <p:spPr>
          <a:xfrm>
            <a:off x="3303276" y="1447714"/>
            <a:ext cx="739381" cy="720056"/>
          </a:xfrm>
          <a:prstGeom prst="rect">
            <a:avLst/>
          </a:prstGeom>
          <a:noFill/>
          <a:ln>
            <a:noFill/>
          </a:ln>
        </p:spPr>
      </p:pic>
      <p:pic>
        <p:nvPicPr>
          <p:cNvPr id="318" name="Google Shape;318;g147e6dab988_0_73"/>
          <p:cNvPicPr preferRelativeResize="0"/>
          <p:nvPr/>
        </p:nvPicPr>
        <p:blipFill rotWithShape="1">
          <a:blip r:embed="rId6">
            <a:alphaModFix/>
          </a:blip>
          <a:srcRect/>
          <a:stretch/>
        </p:blipFill>
        <p:spPr>
          <a:xfrm>
            <a:off x="5629729" y="1485318"/>
            <a:ext cx="742362" cy="722964"/>
          </a:xfrm>
          <a:prstGeom prst="rect">
            <a:avLst/>
          </a:prstGeom>
          <a:noFill/>
          <a:ln>
            <a:noFill/>
          </a:ln>
        </p:spPr>
      </p:pic>
      <p:pic>
        <p:nvPicPr>
          <p:cNvPr id="319" name="Google Shape;319;g147e6dab988_0_73"/>
          <p:cNvPicPr preferRelativeResize="0"/>
          <p:nvPr/>
        </p:nvPicPr>
        <p:blipFill rotWithShape="1">
          <a:blip r:embed="rId7">
            <a:alphaModFix/>
          </a:blip>
          <a:srcRect/>
          <a:stretch/>
        </p:blipFill>
        <p:spPr>
          <a:xfrm>
            <a:off x="10200644" y="1447714"/>
            <a:ext cx="896095" cy="781172"/>
          </a:xfrm>
          <a:prstGeom prst="rect">
            <a:avLst/>
          </a:prstGeom>
          <a:noFill/>
          <a:ln>
            <a:noFill/>
          </a:ln>
        </p:spPr>
      </p:pic>
      <p:sp>
        <p:nvSpPr>
          <p:cNvPr id="320" name="Google Shape;320;g147e6dab988_0_73"/>
          <p:cNvSpPr/>
          <p:nvPr/>
        </p:nvSpPr>
        <p:spPr>
          <a:xfrm>
            <a:off x="6400545" y="5876850"/>
            <a:ext cx="1410600" cy="581100"/>
          </a:xfrm>
          <a:prstGeom prst="verticalScroll">
            <a:avLst>
              <a:gd name="adj" fmla="val 12500"/>
            </a:avLst>
          </a:prstGeom>
          <a:solidFill>
            <a:schemeClr val="accent1"/>
          </a:solidFill>
          <a:ln w="25400" cap="flat" cmpd="sng">
            <a:solidFill>
              <a:srgbClr val="0063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21" name="Google Shape;321;g147e6dab988_0_73"/>
          <p:cNvCxnSpPr>
            <a:stCxn id="305" idx="2"/>
          </p:cNvCxnSpPr>
          <p:nvPr/>
        </p:nvCxnSpPr>
        <p:spPr>
          <a:xfrm rot="-5400000" flipH="1">
            <a:off x="5965818" y="5815279"/>
            <a:ext cx="440100" cy="372600"/>
          </a:xfrm>
          <a:prstGeom prst="curvedConnector3">
            <a:avLst>
              <a:gd name="adj1" fmla="val 97616"/>
            </a:avLst>
          </a:prstGeom>
          <a:noFill/>
          <a:ln w="28575" cap="flat" cmpd="sng">
            <a:solidFill>
              <a:srgbClr val="008851"/>
            </a:solidFill>
            <a:prstDash val="solid"/>
            <a:round/>
            <a:headEnd type="none" w="sm" len="sm"/>
            <a:tailEnd type="triangle" w="med" len="med"/>
          </a:ln>
        </p:spPr>
      </p:cxnSp>
      <p:cxnSp>
        <p:nvCxnSpPr>
          <p:cNvPr id="322" name="Google Shape;322;g147e6dab988_0_73"/>
          <p:cNvCxnSpPr/>
          <p:nvPr/>
        </p:nvCxnSpPr>
        <p:spPr>
          <a:xfrm rot="10800000" flipH="1">
            <a:off x="7811147" y="5811995"/>
            <a:ext cx="513300" cy="409800"/>
          </a:xfrm>
          <a:prstGeom prst="curvedConnector3">
            <a:avLst>
              <a:gd name="adj1" fmla="val 101950"/>
            </a:avLst>
          </a:prstGeom>
          <a:noFill/>
          <a:ln w="28575" cap="flat" cmpd="sng">
            <a:solidFill>
              <a:srgbClr val="008851"/>
            </a:solidFill>
            <a:prstDash val="solid"/>
            <a:round/>
            <a:headEnd type="none" w="sm" len="sm"/>
            <a:tailEnd type="triangle" w="med" len="med"/>
          </a:ln>
        </p:spPr>
      </p:cxnSp>
      <p:sp>
        <p:nvSpPr>
          <p:cNvPr id="323" name="Google Shape;323;g147e6dab988_0_73"/>
          <p:cNvSpPr/>
          <p:nvPr/>
        </p:nvSpPr>
        <p:spPr>
          <a:xfrm>
            <a:off x="6162793" y="5810906"/>
            <a:ext cx="1927200" cy="440100"/>
          </a:xfrm>
          <a:prstGeom prst="rect">
            <a:avLst/>
          </a:prstGeom>
          <a:noFill/>
          <a:ln>
            <a:noFill/>
          </a:ln>
        </p:spPr>
        <p:txBody>
          <a:bodyPr spcFirstLastPara="1" wrap="square" lIns="182875" tIns="182875" rIns="182875" bIns="18287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1400" b="0" i="0" u="none" strike="noStrike" cap="none">
                <a:solidFill>
                  <a:schemeClr val="lt1"/>
                </a:solidFill>
                <a:latin typeface="Arial"/>
                <a:ea typeface="Arial"/>
                <a:cs typeface="Arial"/>
                <a:sym typeface="Arial"/>
              </a:rPr>
              <a:t>Co-op</a:t>
            </a:r>
            <a:r>
              <a:rPr lang="en-US">
                <a:solidFill>
                  <a:schemeClr val="lt1"/>
                </a:solidFill>
              </a:rPr>
              <a:t> + </a:t>
            </a:r>
            <a:r>
              <a:rPr lang="en-US" sz="1400" b="0" i="0" u="none" strike="noStrike" cap="none">
                <a:solidFill>
                  <a:schemeClr val="lt1"/>
                </a:solidFill>
                <a:latin typeface="Arial"/>
                <a:ea typeface="Arial"/>
                <a:cs typeface="Arial"/>
                <a:sym typeface="Arial"/>
              </a:rPr>
              <a:t>Writer Contract</a:t>
            </a:r>
            <a:endParaRPr sz="1400" b="0" i="0" u="none" strike="noStrike" cap="none">
              <a:solidFill>
                <a:schemeClr val="lt1"/>
              </a:solidFill>
              <a:latin typeface="Arial"/>
              <a:ea typeface="Arial"/>
              <a:cs typeface="Arial"/>
              <a:sym typeface="Arial"/>
            </a:endParaRPr>
          </a:p>
        </p:txBody>
      </p:sp>
      <p:cxnSp>
        <p:nvCxnSpPr>
          <p:cNvPr id="324" name="Google Shape;324;g147e6dab988_0_73"/>
          <p:cNvCxnSpPr/>
          <p:nvPr/>
        </p:nvCxnSpPr>
        <p:spPr>
          <a:xfrm rot="-5400000" flipH="1">
            <a:off x="3439718" y="5815413"/>
            <a:ext cx="440100" cy="372600"/>
          </a:xfrm>
          <a:prstGeom prst="curvedConnector3">
            <a:avLst>
              <a:gd name="adj1" fmla="val 97616"/>
            </a:avLst>
          </a:prstGeom>
          <a:noFill/>
          <a:ln w="28575" cap="flat" cmpd="sng">
            <a:solidFill>
              <a:srgbClr val="008851"/>
            </a:solidFill>
            <a:prstDash val="solid"/>
            <a:round/>
            <a:headEnd type="none" w="sm" len="sm"/>
            <a:tailEnd type="triangle" w="med" len="med"/>
          </a:ln>
        </p:spPr>
      </p:cxnSp>
      <p:cxnSp>
        <p:nvCxnSpPr>
          <p:cNvPr id="325" name="Google Shape;325;g147e6dab988_0_73"/>
          <p:cNvCxnSpPr/>
          <p:nvPr/>
        </p:nvCxnSpPr>
        <p:spPr>
          <a:xfrm rot="10800000" flipH="1">
            <a:off x="5285047" y="5811983"/>
            <a:ext cx="513300" cy="409800"/>
          </a:xfrm>
          <a:prstGeom prst="curvedConnector3">
            <a:avLst>
              <a:gd name="adj1" fmla="val 101950"/>
            </a:avLst>
          </a:prstGeom>
          <a:noFill/>
          <a:ln w="28575" cap="flat" cmpd="sng">
            <a:solidFill>
              <a:srgbClr val="008851"/>
            </a:solidFill>
            <a:prstDash val="solid"/>
            <a:round/>
            <a:headEnd type="none" w="sm" len="sm"/>
            <a:tailEnd type="triangle" w="med" len="med"/>
          </a:ln>
        </p:spPr>
      </p:cxnSp>
      <p:sp>
        <p:nvSpPr>
          <p:cNvPr id="326" name="Google Shape;326;g147e6dab988_0_73"/>
          <p:cNvSpPr/>
          <p:nvPr/>
        </p:nvSpPr>
        <p:spPr>
          <a:xfrm>
            <a:off x="3560493" y="5810894"/>
            <a:ext cx="1927200" cy="440100"/>
          </a:xfrm>
          <a:prstGeom prst="rect">
            <a:avLst/>
          </a:prstGeom>
          <a:noFill/>
          <a:ln>
            <a:noFill/>
          </a:ln>
        </p:spPr>
        <p:txBody>
          <a:bodyPr spcFirstLastPara="1" wrap="square" lIns="182875" tIns="182875" rIns="182875" bIns="18287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a:solidFill>
                  <a:schemeClr val="dk1"/>
                </a:solidFill>
              </a:rPr>
              <a:t>CSL Grant </a:t>
            </a:r>
            <a:endParaRPr>
              <a:solidFill>
                <a:schemeClr val="dk1"/>
              </a:solidFill>
            </a:endParaRPr>
          </a:p>
          <a:p>
            <a:pPr marL="0" marR="0" lvl="0" indent="0" algn="ctr" rtl="0">
              <a:lnSpc>
                <a:spcPct val="100000"/>
              </a:lnSpc>
              <a:spcBef>
                <a:spcPts val="0"/>
              </a:spcBef>
              <a:spcAft>
                <a:spcPts val="0"/>
              </a:spcAft>
              <a:buClr>
                <a:srgbClr val="000000"/>
              </a:buClr>
              <a:buSzPts val="3200"/>
              <a:buFont typeface="Arial"/>
              <a:buNone/>
            </a:pPr>
            <a:r>
              <a:rPr lang="en-US">
                <a:solidFill>
                  <a:schemeClr val="dk1"/>
                </a:solidFill>
              </a:rPr>
              <a:t>Writer Pairing</a:t>
            </a:r>
            <a:endParaRPr sz="1400" b="0" i="0" u="none" strike="noStrike" cap="none">
              <a:solidFill>
                <a:schemeClr val="dk1"/>
              </a:solidFill>
              <a:latin typeface="Arial"/>
              <a:ea typeface="Arial"/>
              <a:cs typeface="Arial"/>
              <a:sym typeface="Arial"/>
            </a:endParaRPr>
          </a:p>
        </p:txBody>
      </p:sp>
      <p:cxnSp>
        <p:nvCxnSpPr>
          <p:cNvPr id="327" name="Google Shape;327;g147e6dab988_0_73"/>
          <p:cNvCxnSpPr/>
          <p:nvPr/>
        </p:nvCxnSpPr>
        <p:spPr>
          <a:xfrm rot="-5400000" flipH="1">
            <a:off x="8655143" y="5815267"/>
            <a:ext cx="440100" cy="372600"/>
          </a:xfrm>
          <a:prstGeom prst="curvedConnector3">
            <a:avLst>
              <a:gd name="adj1" fmla="val 97616"/>
            </a:avLst>
          </a:prstGeom>
          <a:noFill/>
          <a:ln w="28575" cap="flat" cmpd="sng">
            <a:solidFill>
              <a:srgbClr val="008851"/>
            </a:solidFill>
            <a:prstDash val="solid"/>
            <a:round/>
            <a:headEnd type="none" w="sm" len="sm"/>
            <a:tailEnd type="triangle" w="med" len="med"/>
          </a:ln>
        </p:spPr>
      </p:cxnSp>
      <p:cxnSp>
        <p:nvCxnSpPr>
          <p:cNvPr id="328" name="Google Shape;328;g147e6dab988_0_73"/>
          <p:cNvCxnSpPr/>
          <p:nvPr/>
        </p:nvCxnSpPr>
        <p:spPr>
          <a:xfrm rot="10800000" flipH="1">
            <a:off x="10500472" y="5811983"/>
            <a:ext cx="513300" cy="409800"/>
          </a:xfrm>
          <a:prstGeom prst="curvedConnector3">
            <a:avLst>
              <a:gd name="adj1" fmla="val 101950"/>
            </a:avLst>
          </a:prstGeom>
          <a:noFill/>
          <a:ln w="28575" cap="flat" cmpd="sng">
            <a:solidFill>
              <a:srgbClr val="008851"/>
            </a:solidFill>
            <a:prstDash val="solid"/>
            <a:round/>
            <a:headEnd type="none" w="sm" len="sm"/>
            <a:tailEnd type="triangle" w="med" len="med"/>
          </a:ln>
        </p:spPr>
      </p:cxnSp>
      <p:sp>
        <p:nvSpPr>
          <p:cNvPr id="329" name="Google Shape;329;g147e6dab988_0_73"/>
          <p:cNvSpPr/>
          <p:nvPr/>
        </p:nvSpPr>
        <p:spPr>
          <a:xfrm>
            <a:off x="8852118" y="5810894"/>
            <a:ext cx="1927200" cy="440100"/>
          </a:xfrm>
          <a:prstGeom prst="rect">
            <a:avLst/>
          </a:prstGeom>
          <a:noFill/>
          <a:ln>
            <a:noFill/>
          </a:ln>
        </p:spPr>
        <p:txBody>
          <a:bodyPr spcFirstLastPara="1" wrap="square" lIns="182875" tIns="182875" rIns="182875" bIns="18287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a:solidFill>
                  <a:schemeClr val="dk1"/>
                </a:solidFill>
              </a:rPr>
              <a:t>Quality </a:t>
            </a:r>
            <a:endParaRPr>
              <a:solidFill>
                <a:schemeClr val="dk1"/>
              </a:solidFill>
            </a:endParaRPr>
          </a:p>
          <a:p>
            <a:pPr marL="0" marR="0" lvl="0" indent="0" algn="ctr" rtl="0">
              <a:lnSpc>
                <a:spcPct val="100000"/>
              </a:lnSpc>
              <a:spcBef>
                <a:spcPts val="0"/>
              </a:spcBef>
              <a:spcAft>
                <a:spcPts val="0"/>
              </a:spcAft>
              <a:buClr>
                <a:srgbClr val="000000"/>
              </a:buClr>
              <a:buSzPts val="3200"/>
              <a:buFont typeface="Arial"/>
              <a:buNone/>
            </a:pPr>
            <a:r>
              <a:rPr lang="en-US">
                <a:solidFill>
                  <a:schemeClr val="dk1"/>
                </a:solidFill>
              </a:rPr>
              <a:t>Control</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47e6dab988_0_21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Portal Questionnaire</a:t>
            </a:r>
            <a:endParaRPr/>
          </a:p>
        </p:txBody>
      </p:sp>
      <p:sp>
        <p:nvSpPr>
          <p:cNvPr id="335" name="Google Shape;335;g147e6dab988_0_213"/>
          <p:cNvSpPr txBox="1"/>
          <p:nvPr/>
        </p:nvSpPr>
        <p:spPr>
          <a:xfrm>
            <a:off x="1274905" y="1573601"/>
            <a:ext cx="9954000" cy="7509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Cooperative Name</a:t>
            </a:r>
            <a:endParaRPr sz="2400" i="0" u="none" strike="noStrike" cap="none">
              <a:solidFill>
                <a:schemeClr val="dk1"/>
              </a:solidFill>
            </a:endParaRPr>
          </a:p>
        </p:txBody>
      </p:sp>
      <p:sp>
        <p:nvSpPr>
          <p:cNvPr id="336" name="Google Shape;336;g147e6dab988_0_213"/>
          <p:cNvSpPr/>
          <p:nvPr/>
        </p:nvSpPr>
        <p:spPr>
          <a:xfrm>
            <a:off x="640075" y="1495602"/>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1</a:t>
            </a:r>
            <a:endParaRPr sz="3600" b="1" i="0" u="none" strike="noStrike" cap="none">
              <a:solidFill>
                <a:schemeClr val="dk1"/>
              </a:solidFill>
            </a:endParaRPr>
          </a:p>
        </p:txBody>
      </p:sp>
      <p:sp>
        <p:nvSpPr>
          <p:cNvPr id="337" name="Google Shape;337;g147e6dab988_0_213"/>
          <p:cNvSpPr txBox="1"/>
          <p:nvPr/>
        </p:nvSpPr>
        <p:spPr>
          <a:xfrm>
            <a:off x="1274905" y="2640959"/>
            <a:ext cx="9954000" cy="7509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Cooperative State</a:t>
            </a:r>
            <a:endParaRPr sz="2400" i="0" u="none" strike="noStrike" cap="none">
              <a:solidFill>
                <a:schemeClr val="dk1"/>
              </a:solidFill>
            </a:endParaRPr>
          </a:p>
        </p:txBody>
      </p:sp>
      <p:sp>
        <p:nvSpPr>
          <p:cNvPr id="338" name="Google Shape;338;g147e6dab988_0_213"/>
          <p:cNvSpPr/>
          <p:nvPr/>
        </p:nvSpPr>
        <p:spPr>
          <a:xfrm>
            <a:off x="640075" y="2562960"/>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2</a:t>
            </a:r>
            <a:endParaRPr sz="3600" b="1" i="0" u="none" strike="noStrike" cap="none">
              <a:solidFill>
                <a:schemeClr val="dk1"/>
              </a:solidFill>
            </a:endParaRPr>
          </a:p>
        </p:txBody>
      </p:sp>
      <p:sp>
        <p:nvSpPr>
          <p:cNvPr id="339" name="Google Shape;339;g147e6dab988_0_213"/>
          <p:cNvSpPr txBox="1"/>
          <p:nvPr/>
        </p:nvSpPr>
        <p:spPr>
          <a:xfrm>
            <a:off x="1274905" y="3708317"/>
            <a:ext cx="9954000" cy="7509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600"/>
              <a:buFont typeface="Arial"/>
              <a:buNone/>
            </a:pPr>
            <a:r>
              <a:rPr lang="en-US" sz="2400" i="0" u="none" strike="noStrike" cap="none">
                <a:solidFill>
                  <a:schemeClr val="dk1"/>
                </a:solidFill>
              </a:rPr>
              <a:t>RUS Number</a:t>
            </a:r>
            <a:endParaRPr sz="2400" i="0" u="none" strike="noStrike" cap="none">
              <a:solidFill>
                <a:schemeClr val="dk1"/>
              </a:solidFill>
            </a:endParaRPr>
          </a:p>
        </p:txBody>
      </p:sp>
      <p:sp>
        <p:nvSpPr>
          <p:cNvPr id="340" name="Google Shape;340;g147e6dab988_0_213"/>
          <p:cNvSpPr/>
          <p:nvPr/>
        </p:nvSpPr>
        <p:spPr>
          <a:xfrm>
            <a:off x="640075" y="3630318"/>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3</a:t>
            </a:r>
            <a:endParaRPr sz="3600" b="1" i="0" u="none" strike="noStrike" cap="none">
              <a:solidFill>
                <a:schemeClr val="dk1"/>
              </a:solidFill>
            </a:endParaRPr>
          </a:p>
        </p:txBody>
      </p:sp>
      <p:sp>
        <p:nvSpPr>
          <p:cNvPr id="341" name="Google Shape;341;g147e6dab988_0_213"/>
          <p:cNvSpPr txBox="1"/>
          <p:nvPr/>
        </p:nvSpPr>
        <p:spPr>
          <a:xfrm>
            <a:off x="1274900" y="4862152"/>
            <a:ext cx="9954000" cy="9630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4654"/>
              </a:solidFill>
              <a:latin typeface="Poppins"/>
              <a:ea typeface="Poppins"/>
              <a:cs typeface="Poppins"/>
              <a:sym typeface="Poppins"/>
            </a:endParaRPr>
          </a:p>
          <a:p>
            <a:pPr marL="914400" marR="0" lvl="0" indent="0" algn="l" rtl="0">
              <a:lnSpc>
                <a:spcPct val="100000"/>
              </a:lnSpc>
              <a:spcBef>
                <a:spcPts val="0"/>
              </a:spcBef>
              <a:spcAft>
                <a:spcPts val="0"/>
              </a:spcAft>
              <a:buClr>
                <a:srgbClr val="000000"/>
              </a:buClr>
              <a:buSzPts val="2600"/>
              <a:buFont typeface="Arial"/>
              <a:buNone/>
            </a:pPr>
            <a:r>
              <a:rPr lang="en-US" sz="2400" i="0" u="none" strike="noStrike" cap="none">
                <a:solidFill>
                  <a:schemeClr val="dk1"/>
                </a:solidFill>
              </a:rPr>
              <a:t>Which IIJA Program are you pursuing or considering pursuing?</a:t>
            </a:r>
            <a:r>
              <a:rPr lang="en-US" sz="2400" b="0" i="0" u="none" strike="noStrike" cap="none">
                <a:solidFill>
                  <a:schemeClr val="dk1"/>
                </a:solidFill>
                <a:latin typeface="Poppins"/>
                <a:ea typeface="Poppins"/>
                <a:cs typeface="Poppins"/>
                <a:sym typeface="Poppins"/>
              </a:rPr>
              <a:t> </a:t>
            </a:r>
            <a:endParaRPr sz="2400" b="0" i="0" u="none" strike="noStrike" cap="none">
              <a:solidFill>
                <a:schemeClr val="dk1"/>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4654"/>
              </a:solidFill>
              <a:latin typeface="Poppins"/>
              <a:ea typeface="Poppins"/>
              <a:cs typeface="Poppins"/>
              <a:sym typeface="Poppins"/>
            </a:endParaRPr>
          </a:p>
        </p:txBody>
      </p:sp>
      <p:sp>
        <p:nvSpPr>
          <p:cNvPr id="342" name="Google Shape;342;g147e6dab988_0_213"/>
          <p:cNvSpPr/>
          <p:nvPr/>
        </p:nvSpPr>
        <p:spPr>
          <a:xfrm>
            <a:off x="640075" y="4886491"/>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4</a:t>
            </a:r>
            <a:endParaRPr sz="3600" b="1" i="0" u="none" strike="noStrike" cap="none">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147e6dab988_0_34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Portal Questionnaire</a:t>
            </a:r>
            <a:endParaRPr/>
          </a:p>
        </p:txBody>
      </p:sp>
      <p:sp>
        <p:nvSpPr>
          <p:cNvPr id="348" name="Google Shape;348;g147e6dab988_0_343"/>
          <p:cNvSpPr txBox="1"/>
          <p:nvPr/>
        </p:nvSpPr>
        <p:spPr>
          <a:xfrm>
            <a:off x="1274900" y="1345000"/>
            <a:ext cx="9954000" cy="18399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What is the number/name of the solicitation (i.e. Funding Opportunity Announcement (FOA), Request for Proposal (RFP) or Notice of Funding Opportunity (NOFO) that you are interested in applying to? </a:t>
            </a:r>
            <a:endParaRPr sz="2400" i="0" u="none" strike="noStrike" cap="none">
              <a:solidFill>
                <a:schemeClr val="dk1"/>
              </a:solidFill>
            </a:endParaRPr>
          </a:p>
        </p:txBody>
      </p:sp>
      <p:sp>
        <p:nvSpPr>
          <p:cNvPr id="349" name="Google Shape;349;g147e6dab988_0_343"/>
          <p:cNvSpPr/>
          <p:nvPr/>
        </p:nvSpPr>
        <p:spPr>
          <a:xfrm>
            <a:off x="640075" y="1800402"/>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5</a:t>
            </a:r>
            <a:endParaRPr sz="3600" b="1" i="0" u="none" strike="noStrike" cap="none">
              <a:solidFill>
                <a:schemeClr val="dk1"/>
              </a:solidFill>
            </a:endParaRPr>
          </a:p>
        </p:txBody>
      </p:sp>
      <p:sp>
        <p:nvSpPr>
          <p:cNvPr id="350" name="Google Shape;350;g147e6dab988_0_343"/>
          <p:cNvSpPr txBox="1"/>
          <p:nvPr/>
        </p:nvSpPr>
        <p:spPr>
          <a:xfrm>
            <a:off x="1274900" y="3403531"/>
            <a:ext cx="9954000" cy="13902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600"/>
              <a:buFont typeface="Arial"/>
              <a:buNone/>
            </a:pPr>
            <a:r>
              <a:rPr lang="en-US" sz="2400" i="0" u="none" strike="noStrike" cap="none">
                <a:solidFill>
                  <a:schemeClr val="dk1"/>
                </a:solidFill>
              </a:rPr>
              <a:t>Please provide any link(s) to the source of the information you have found on this specific funding opportunity that your cooperative is interested in. </a:t>
            </a:r>
            <a:endParaRPr sz="2400" i="0" u="none" strike="noStrike" cap="none">
              <a:solidFill>
                <a:schemeClr val="dk1"/>
              </a:solidFill>
            </a:endParaRPr>
          </a:p>
        </p:txBody>
      </p:sp>
      <p:sp>
        <p:nvSpPr>
          <p:cNvPr id="351" name="Google Shape;351;g147e6dab988_0_343"/>
          <p:cNvSpPr/>
          <p:nvPr/>
        </p:nvSpPr>
        <p:spPr>
          <a:xfrm>
            <a:off x="640075" y="3554118"/>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6</a:t>
            </a:r>
            <a:endParaRPr sz="3600" b="1" i="0" u="none" strike="noStrike" cap="none">
              <a:solidFill>
                <a:schemeClr val="dk1"/>
              </a:solidFill>
            </a:endParaRPr>
          </a:p>
        </p:txBody>
      </p:sp>
      <p:sp>
        <p:nvSpPr>
          <p:cNvPr id="352" name="Google Shape;352;g147e6dab988_0_343"/>
          <p:cNvSpPr txBox="1"/>
          <p:nvPr/>
        </p:nvSpPr>
        <p:spPr>
          <a:xfrm>
            <a:off x="1356975" y="4978400"/>
            <a:ext cx="9954000" cy="9630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600"/>
              <a:buFont typeface="Arial"/>
              <a:buNone/>
            </a:pPr>
            <a:r>
              <a:rPr lang="en-US" sz="2400" i="0" u="none" strike="noStrike" cap="none">
                <a:solidFill>
                  <a:schemeClr val="dk1"/>
                </a:solidFill>
              </a:rPr>
              <a:t>What is the due date for your grant application in the announcement? </a:t>
            </a:r>
            <a:endParaRPr sz="2400" i="0" u="none" strike="noStrike" cap="none">
              <a:solidFill>
                <a:schemeClr val="dk1"/>
              </a:solidFill>
            </a:endParaRPr>
          </a:p>
        </p:txBody>
      </p:sp>
      <p:sp>
        <p:nvSpPr>
          <p:cNvPr id="353" name="Google Shape;353;g147e6dab988_0_343"/>
          <p:cNvSpPr/>
          <p:nvPr/>
        </p:nvSpPr>
        <p:spPr>
          <a:xfrm>
            <a:off x="640075" y="5012343"/>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7</a:t>
            </a:r>
            <a:endParaRPr sz="3600" b="1" i="0" u="none" strike="noStrike" cap="none">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47e6dab988_0_367"/>
          <p:cNvSpPr txBox="1"/>
          <p:nvPr/>
        </p:nvSpPr>
        <p:spPr>
          <a:xfrm>
            <a:off x="1274905" y="1421201"/>
            <a:ext cx="9954000" cy="7509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Do you know your CAGE code? </a:t>
            </a:r>
            <a:endParaRPr sz="2400" i="0" u="none" strike="noStrike" cap="none">
              <a:solidFill>
                <a:schemeClr val="dk1"/>
              </a:solidFill>
            </a:endParaRPr>
          </a:p>
        </p:txBody>
      </p:sp>
      <p:sp>
        <p:nvSpPr>
          <p:cNvPr id="359" name="Google Shape;359;g147e6dab988_0_367"/>
          <p:cNvSpPr/>
          <p:nvPr/>
        </p:nvSpPr>
        <p:spPr>
          <a:xfrm>
            <a:off x="640075" y="1267002"/>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strike="noStrike" cap="none">
                <a:solidFill>
                  <a:schemeClr val="dk1"/>
                </a:solidFill>
              </a:rPr>
              <a:t>8</a:t>
            </a:r>
            <a:endParaRPr sz="3600" b="1" i="0" strike="noStrike" cap="none">
              <a:solidFill>
                <a:schemeClr val="dk1"/>
              </a:solidFill>
            </a:endParaRPr>
          </a:p>
        </p:txBody>
      </p:sp>
      <p:sp>
        <p:nvSpPr>
          <p:cNvPr id="360" name="Google Shape;360;g147e6dab988_0_367"/>
          <p:cNvSpPr txBox="1"/>
          <p:nvPr/>
        </p:nvSpPr>
        <p:spPr>
          <a:xfrm>
            <a:off x="1274900" y="2412344"/>
            <a:ext cx="9954000" cy="12723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Have you collected, or do you plan to collect, readily available demographic data for your cooperative or territory where the project will happen? </a:t>
            </a:r>
            <a:endParaRPr sz="2400" i="0" u="none" strike="noStrike" cap="none">
              <a:solidFill>
                <a:schemeClr val="dk1"/>
              </a:solidFill>
            </a:endParaRPr>
          </a:p>
        </p:txBody>
      </p:sp>
      <p:sp>
        <p:nvSpPr>
          <p:cNvPr id="361" name="Google Shape;361;g147e6dab988_0_367"/>
          <p:cNvSpPr/>
          <p:nvPr/>
        </p:nvSpPr>
        <p:spPr>
          <a:xfrm>
            <a:off x="640075" y="2562960"/>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9</a:t>
            </a:r>
            <a:endParaRPr sz="3600" b="1" i="0" u="none" strike="noStrike" cap="none">
              <a:solidFill>
                <a:schemeClr val="dk1"/>
              </a:solidFill>
            </a:endParaRPr>
          </a:p>
        </p:txBody>
      </p:sp>
      <p:pic>
        <p:nvPicPr>
          <p:cNvPr id="362" name="Google Shape;362;g147e6dab988_0_367" descr="Table&#10;&#10;Description automatically generated"/>
          <p:cNvPicPr preferRelativeResize="0"/>
          <p:nvPr/>
        </p:nvPicPr>
        <p:blipFill rotWithShape="1">
          <a:blip r:embed="rId3">
            <a:alphaModFix/>
          </a:blip>
          <a:srcRect t="17930" r="83410" b="36916"/>
          <a:stretch/>
        </p:blipFill>
        <p:spPr>
          <a:xfrm>
            <a:off x="2107075" y="3684650"/>
            <a:ext cx="2188550" cy="1052100"/>
          </a:xfrm>
          <a:prstGeom prst="rect">
            <a:avLst/>
          </a:prstGeom>
          <a:noFill/>
          <a:ln>
            <a:noFill/>
          </a:ln>
        </p:spPr>
      </p:pic>
      <p:pic>
        <p:nvPicPr>
          <p:cNvPr id="363" name="Google Shape;363;g147e6dab988_0_367" descr="Table&#10;&#10;Description automatically generated"/>
          <p:cNvPicPr preferRelativeResize="0"/>
          <p:nvPr/>
        </p:nvPicPr>
        <p:blipFill rotWithShape="1">
          <a:blip r:embed="rId3">
            <a:alphaModFix/>
          </a:blip>
          <a:srcRect t="63278" r="83410"/>
          <a:stretch/>
        </p:blipFill>
        <p:spPr>
          <a:xfrm>
            <a:off x="4435575" y="3706675"/>
            <a:ext cx="2188550" cy="855650"/>
          </a:xfrm>
          <a:prstGeom prst="rect">
            <a:avLst/>
          </a:prstGeom>
          <a:noFill/>
          <a:ln>
            <a:noFill/>
          </a:ln>
        </p:spPr>
      </p:pic>
      <p:sp>
        <p:nvSpPr>
          <p:cNvPr id="364" name="Google Shape;364;g147e6dab988_0_367"/>
          <p:cNvSpPr txBox="1"/>
          <p:nvPr/>
        </p:nvSpPr>
        <p:spPr>
          <a:xfrm>
            <a:off x="1274900" y="4886200"/>
            <a:ext cx="9954000" cy="9630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Do you plan to team with other organizations to make your grant application? </a:t>
            </a:r>
            <a:endParaRPr sz="2400" i="0" u="none" strike="noStrike" cap="none">
              <a:solidFill>
                <a:schemeClr val="dk1"/>
              </a:solidFill>
            </a:endParaRPr>
          </a:p>
        </p:txBody>
      </p:sp>
      <p:sp>
        <p:nvSpPr>
          <p:cNvPr id="365" name="Google Shape;365;g147e6dab988_0_367"/>
          <p:cNvSpPr/>
          <p:nvPr/>
        </p:nvSpPr>
        <p:spPr>
          <a:xfrm>
            <a:off x="640075" y="4884402"/>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10</a:t>
            </a:r>
            <a:endParaRPr sz="3600" b="1" i="0" u="none" strike="noStrike" cap="none">
              <a:solidFill>
                <a:schemeClr val="dk1"/>
              </a:solidFill>
            </a:endParaRPr>
          </a:p>
        </p:txBody>
      </p:sp>
      <p:sp>
        <p:nvSpPr>
          <p:cNvPr id="366" name="Google Shape;366;g147e6dab988_0_367"/>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Portal Questionnaire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47e6dab988_0_392"/>
          <p:cNvSpPr txBox="1"/>
          <p:nvPr/>
        </p:nvSpPr>
        <p:spPr>
          <a:xfrm>
            <a:off x="1274900" y="1269346"/>
            <a:ext cx="9954000" cy="10521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Please check the following boxes to indicate if your project will include the technologies listed below. </a:t>
            </a:r>
            <a:endParaRPr sz="2400" i="0" u="none" strike="noStrike" cap="none">
              <a:solidFill>
                <a:schemeClr val="dk1"/>
              </a:solidFill>
            </a:endParaRPr>
          </a:p>
        </p:txBody>
      </p:sp>
      <p:sp>
        <p:nvSpPr>
          <p:cNvPr id="372" name="Google Shape;372;g147e6dab988_0_392"/>
          <p:cNvSpPr/>
          <p:nvPr/>
        </p:nvSpPr>
        <p:spPr>
          <a:xfrm>
            <a:off x="640075" y="1343760"/>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11</a:t>
            </a:r>
            <a:endParaRPr sz="3600" b="1" i="0" u="none" strike="noStrike" cap="none">
              <a:solidFill>
                <a:schemeClr val="dk1"/>
              </a:solidFill>
            </a:endParaRPr>
          </a:p>
        </p:txBody>
      </p:sp>
      <p:pic>
        <p:nvPicPr>
          <p:cNvPr id="373" name="Google Shape;373;g147e6dab988_0_392" descr="Graphical user interface, text, application, email&#10;&#10;Description automatically generated"/>
          <p:cNvPicPr preferRelativeResize="0"/>
          <p:nvPr/>
        </p:nvPicPr>
        <p:blipFill rotWithShape="1">
          <a:blip r:embed="rId3">
            <a:alphaModFix/>
          </a:blip>
          <a:srcRect/>
          <a:stretch/>
        </p:blipFill>
        <p:spPr>
          <a:xfrm>
            <a:off x="2305325" y="2288025"/>
            <a:ext cx="8968151" cy="4094750"/>
          </a:xfrm>
          <a:prstGeom prst="rect">
            <a:avLst/>
          </a:prstGeom>
          <a:noFill/>
          <a:ln>
            <a:noFill/>
          </a:ln>
        </p:spPr>
      </p:pic>
      <p:sp>
        <p:nvSpPr>
          <p:cNvPr id="374" name="Google Shape;374;g147e6dab988_0_392"/>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Portal Questionnaire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47e6dab988_0_380"/>
          <p:cNvSpPr txBox="1"/>
          <p:nvPr/>
        </p:nvSpPr>
        <p:spPr>
          <a:xfrm>
            <a:off x="1274900" y="1345000"/>
            <a:ext cx="9954000" cy="20613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The FOA may require a Diversity, Equity and Inclusion (DEI) Plan that is project-specific and outlines how the project outcomes will benefit underserved communities through participation. Does your organization have an existing DEI plan? </a:t>
            </a:r>
            <a:endParaRPr sz="2400" i="0" u="none" strike="noStrike" cap="none">
              <a:solidFill>
                <a:schemeClr val="dk1"/>
              </a:solidFill>
            </a:endParaRPr>
          </a:p>
        </p:txBody>
      </p:sp>
      <p:sp>
        <p:nvSpPr>
          <p:cNvPr id="380" name="Google Shape;380;g147e6dab988_0_380"/>
          <p:cNvSpPr/>
          <p:nvPr/>
        </p:nvSpPr>
        <p:spPr>
          <a:xfrm>
            <a:off x="640075" y="1800402"/>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12</a:t>
            </a:r>
            <a:endParaRPr sz="3600" b="1" i="0" u="none" strike="noStrike" cap="none">
              <a:solidFill>
                <a:schemeClr val="dk1"/>
              </a:solidFill>
            </a:endParaRPr>
          </a:p>
        </p:txBody>
      </p:sp>
      <p:sp>
        <p:nvSpPr>
          <p:cNvPr id="381" name="Google Shape;381;g147e6dab988_0_380"/>
          <p:cNvSpPr txBox="1"/>
          <p:nvPr/>
        </p:nvSpPr>
        <p:spPr>
          <a:xfrm>
            <a:off x="1274900" y="3631546"/>
            <a:ext cx="9954000" cy="1052100"/>
          </a:xfrm>
          <a:prstGeom prst="rect">
            <a:avLst/>
          </a:prstGeom>
          <a:solidFill>
            <a:srgbClr val="F3F3F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914400" marR="0" lvl="0" indent="0" algn="l" rtl="0">
              <a:lnSpc>
                <a:spcPct val="100000"/>
              </a:lnSpc>
              <a:spcBef>
                <a:spcPts val="0"/>
              </a:spcBef>
              <a:spcAft>
                <a:spcPts val="0"/>
              </a:spcAft>
              <a:buClr>
                <a:srgbClr val="000000"/>
              </a:buClr>
              <a:buSzPts val="2800"/>
              <a:buFont typeface="Arial"/>
              <a:buNone/>
            </a:pPr>
            <a:r>
              <a:rPr lang="en-US" sz="2400" i="0" u="none" strike="noStrike" cap="none">
                <a:solidFill>
                  <a:schemeClr val="dk1"/>
                </a:solidFill>
              </a:rPr>
              <a:t>Tell us more. Is there anything else we should know about your application? </a:t>
            </a:r>
            <a:endParaRPr sz="2400" i="0" u="none" strike="noStrike" cap="none">
              <a:solidFill>
                <a:schemeClr val="dk1"/>
              </a:solidFill>
            </a:endParaRPr>
          </a:p>
        </p:txBody>
      </p:sp>
      <p:sp>
        <p:nvSpPr>
          <p:cNvPr id="382" name="Google Shape;382;g147e6dab988_0_380"/>
          <p:cNvSpPr/>
          <p:nvPr/>
        </p:nvSpPr>
        <p:spPr>
          <a:xfrm>
            <a:off x="640075" y="3629760"/>
            <a:ext cx="1009800" cy="963000"/>
          </a:xfrm>
          <a:prstGeom prst="ellipse">
            <a:avLst/>
          </a:prstGeom>
          <a:solidFill>
            <a:schemeClr val="accent3"/>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3600" b="1" i="0" u="none" strike="noStrike" cap="none">
                <a:solidFill>
                  <a:schemeClr val="dk1"/>
                </a:solidFill>
              </a:rPr>
              <a:t>13</a:t>
            </a:r>
            <a:endParaRPr sz="3600" b="1" i="0" u="none" strike="noStrike" cap="none">
              <a:solidFill>
                <a:schemeClr val="dk1"/>
              </a:solidFill>
            </a:endParaRPr>
          </a:p>
        </p:txBody>
      </p:sp>
      <p:sp>
        <p:nvSpPr>
          <p:cNvPr id="383" name="Google Shape;383;g147e6dab988_0_380"/>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Portal Questionnaire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47e6dab988_0_404"/>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FAQs</a:t>
            </a:r>
            <a:endParaRPr/>
          </a:p>
        </p:txBody>
      </p:sp>
      <p:sp>
        <p:nvSpPr>
          <p:cNvPr id="389" name="Google Shape;389;g147e6dab988_0_404"/>
          <p:cNvSpPr txBox="1"/>
          <p:nvPr/>
        </p:nvSpPr>
        <p:spPr>
          <a:xfrm>
            <a:off x="843825" y="1462800"/>
            <a:ext cx="10812000" cy="52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rPr>
              <a:t>Can you help with research</a:t>
            </a:r>
            <a:r>
              <a:rPr lang="en-US" sz="3600" b="1">
                <a:solidFill>
                  <a:schemeClr val="dk1"/>
                </a:solidFill>
              </a:rPr>
              <a:t>, </a:t>
            </a:r>
            <a:r>
              <a:rPr lang="en-US" sz="3600" b="1" i="0" u="none" strike="noStrike" cap="none">
                <a:solidFill>
                  <a:schemeClr val="dk1"/>
                </a:solidFill>
              </a:rPr>
              <a:t>concept development</a:t>
            </a:r>
            <a:r>
              <a:rPr lang="en-US" sz="3600" b="1">
                <a:solidFill>
                  <a:schemeClr val="dk1"/>
                </a:solidFill>
              </a:rPr>
              <a:t>,</a:t>
            </a:r>
            <a:r>
              <a:rPr lang="en-US" sz="3600" b="1" i="0" u="none" strike="noStrike" cap="none">
                <a:solidFill>
                  <a:schemeClr val="dk1"/>
                </a:solidFill>
              </a:rPr>
              <a:t> technical assistance</a:t>
            </a:r>
            <a:r>
              <a:rPr lang="en-US" sz="3600" b="1">
                <a:solidFill>
                  <a:schemeClr val="dk1"/>
                </a:solidFill>
              </a:rPr>
              <a:t>, or grant management</a:t>
            </a:r>
            <a:r>
              <a:rPr lang="en-US" sz="3600" b="1" i="0" u="none" strike="noStrike" cap="none">
                <a:solidFill>
                  <a:schemeClr val="dk1"/>
                </a:solidFill>
              </a:rPr>
              <a:t>?</a:t>
            </a:r>
            <a:endParaRPr sz="3600" b="1" i="0" u="none" strike="noStrike" cap="none">
              <a:solidFill>
                <a:schemeClr val="dk1"/>
              </a:solidFill>
            </a:endParaRPr>
          </a:p>
          <a:p>
            <a:pPr marL="0" marR="0" lvl="0" indent="0" algn="l" rtl="0">
              <a:lnSpc>
                <a:spcPct val="100000"/>
              </a:lnSpc>
              <a:spcBef>
                <a:spcPts val="1000"/>
              </a:spcBef>
              <a:spcAft>
                <a:spcPts val="0"/>
              </a:spcAft>
              <a:buClr>
                <a:srgbClr val="000000"/>
              </a:buClr>
              <a:buSzPts val="36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3600"/>
              <a:buFont typeface="Arial"/>
              <a:buNone/>
            </a:pPr>
            <a:r>
              <a:rPr lang="en-US" sz="1900" b="1">
                <a:solidFill>
                  <a:schemeClr val="dk1"/>
                </a:solidFill>
              </a:rPr>
              <a:t>Sometimes</a:t>
            </a:r>
            <a:r>
              <a:rPr lang="en-US" sz="1900">
                <a:solidFill>
                  <a:schemeClr val="dk1"/>
                </a:solidFill>
              </a:rPr>
              <a:t>, and </a:t>
            </a:r>
            <a:r>
              <a:rPr lang="en-US" sz="1900" u="sng">
                <a:solidFill>
                  <a:schemeClr val="dk1"/>
                </a:solidFill>
              </a:rPr>
              <a:t>only when paired with funding opportunity application writing assistance</a:t>
            </a:r>
            <a:r>
              <a:rPr lang="en-US" sz="1900">
                <a:solidFill>
                  <a:schemeClr val="dk1"/>
                </a:solidFill>
              </a:rPr>
              <a:t>. Once application has been made through the portal, CSL can look for writers that may provide other services in addition to writing assistance services. </a:t>
            </a:r>
            <a:endParaRPr sz="1900">
              <a:solidFill>
                <a:schemeClr val="dk1"/>
              </a:solidFill>
            </a:endParaRPr>
          </a:p>
          <a:p>
            <a:pPr marL="0" marR="0" lvl="0" indent="0" algn="l" rtl="0">
              <a:lnSpc>
                <a:spcPct val="100000"/>
              </a:lnSpc>
              <a:spcBef>
                <a:spcPts val="1000"/>
              </a:spcBef>
              <a:spcAft>
                <a:spcPts val="0"/>
              </a:spcAft>
              <a:buClr>
                <a:srgbClr val="000000"/>
              </a:buClr>
              <a:buSzPts val="3600"/>
              <a:buFont typeface="Arial"/>
              <a:buNone/>
            </a:pPr>
            <a:endParaRPr sz="1900">
              <a:solidFill>
                <a:schemeClr val="dk1"/>
              </a:solidFill>
            </a:endParaRPr>
          </a:p>
          <a:p>
            <a:pPr marL="0" marR="0" lvl="0" indent="0" algn="l" rtl="0">
              <a:lnSpc>
                <a:spcPct val="100000"/>
              </a:lnSpc>
              <a:spcBef>
                <a:spcPts val="0"/>
              </a:spcBef>
              <a:spcAft>
                <a:spcPts val="1000"/>
              </a:spcAft>
              <a:buClr>
                <a:srgbClr val="000000"/>
              </a:buClr>
              <a:buSzPts val="3600"/>
              <a:buFont typeface="Arial"/>
              <a:buNone/>
            </a:pPr>
            <a:r>
              <a:rPr lang="en-US" sz="1900">
                <a:solidFill>
                  <a:schemeClr val="dk1"/>
                </a:solidFill>
              </a:rPr>
              <a:t>CSL cannot guarantee matches to all other services (outside of writing) required by the cooperative. Cooperatives seeking significant research, concept development, technical assistance, or grant management services should pursue these independent of this writing assistance process.</a:t>
            </a:r>
            <a:endParaRPr sz="1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80D054-BFEE-4C1B-A782-4E8D40463DB8}"/>
              </a:ext>
            </a:extLst>
          </p:cNvPr>
          <p:cNvSpPr>
            <a:spLocks noGrp="1"/>
          </p:cNvSpPr>
          <p:nvPr>
            <p:ph type="title"/>
          </p:nvPr>
        </p:nvSpPr>
        <p:spPr/>
        <p:txBody>
          <a:bodyPr/>
          <a:lstStyle/>
          <a:p>
            <a:r>
              <a:rPr lang="en-US" dirty="0"/>
              <a:t>Contact Technical Support</a:t>
            </a:r>
          </a:p>
        </p:txBody>
      </p:sp>
      <p:sp>
        <p:nvSpPr>
          <p:cNvPr id="2" name="Rectangle 1"/>
          <p:cNvSpPr/>
          <p:nvPr/>
        </p:nvSpPr>
        <p:spPr>
          <a:xfrm>
            <a:off x="640080" y="2767280"/>
            <a:ext cx="11160860" cy="1323439"/>
          </a:xfrm>
          <a:prstGeom prst="rect">
            <a:avLst/>
          </a:prstGeom>
        </p:spPr>
        <p:txBody>
          <a:bodyPr wrap="square">
            <a:spAutoFit/>
          </a:bodyPr>
          <a:lstStyle/>
          <a:p>
            <a:pPr marL="571500" lvl="0" indent="-571500">
              <a:buFont typeface="Arial" panose="020B0604020202020204" pitchFamily="34" charset="0"/>
              <a:buChar char="•"/>
              <a:defRPr/>
            </a:pPr>
            <a:r>
              <a:rPr lang="en-US" sz="4000" dirty="0">
                <a:solidFill>
                  <a:srgbClr val="000000"/>
                </a:solidFill>
                <a:latin typeface="Arial" panose="020B0604020202020204" pitchFamily="34" charset="0"/>
                <a:cs typeface="Arial" panose="020B0604020202020204" pitchFamily="34" charset="0"/>
              </a:rPr>
              <a:t>For immediate help, call Freestone at (866) 702-3278 or +1 (770) 805-6292.</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555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47e6dab988_0_41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FAQs</a:t>
            </a:r>
            <a:endParaRPr/>
          </a:p>
        </p:txBody>
      </p:sp>
      <p:sp>
        <p:nvSpPr>
          <p:cNvPr id="395" name="Google Shape;395;g147e6dab988_0_413"/>
          <p:cNvSpPr txBox="1"/>
          <p:nvPr/>
        </p:nvSpPr>
        <p:spPr>
          <a:xfrm>
            <a:off x="843825" y="1462800"/>
            <a:ext cx="9405300" cy="28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rPr>
              <a:t>Can you share the name of other co-ops that have submitted through the Portal in case we want to partner with them? </a:t>
            </a:r>
            <a:endParaRPr sz="3600" b="1" i="0" u="none" strike="noStrike" cap="none">
              <a:solidFill>
                <a:schemeClr val="dk1"/>
              </a:solidFill>
            </a:endParaRPr>
          </a:p>
          <a:p>
            <a:pPr marL="0" lvl="0" indent="0" algn="l" rtl="0">
              <a:spcBef>
                <a:spcPts val="1000"/>
              </a:spcBef>
              <a:spcAft>
                <a:spcPts val="0"/>
              </a:spcAft>
              <a:buClr>
                <a:schemeClr val="dk1"/>
              </a:buClr>
              <a:buFont typeface="Arial"/>
              <a:buNone/>
            </a:pPr>
            <a:r>
              <a:rPr lang="en-US" sz="2400" b="1">
                <a:solidFill>
                  <a:schemeClr val="dk1"/>
                </a:solidFill>
              </a:rPr>
              <a:t>No</a:t>
            </a:r>
            <a:r>
              <a:rPr lang="en-US" sz="2400">
                <a:solidFill>
                  <a:schemeClr val="dk1"/>
                </a:solidFill>
              </a:rPr>
              <a:t>. In the interest of privacy, CSL and NRECA will not be sharing the names of cooperatives that submit requests for writing assistance.</a:t>
            </a:r>
            <a:endParaRPr sz="360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47e6dab988_0_418"/>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FAQs</a:t>
            </a:r>
            <a:endParaRPr/>
          </a:p>
        </p:txBody>
      </p:sp>
      <p:sp>
        <p:nvSpPr>
          <p:cNvPr id="401" name="Google Shape;401;g147e6dab988_0_418"/>
          <p:cNvSpPr txBox="1"/>
          <p:nvPr/>
        </p:nvSpPr>
        <p:spPr>
          <a:xfrm>
            <a:off x="843825" y="1462800"/>
            <a:ext cx="9405300" cy="43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rPr>
              <a:t>How do we construct a Diversity, Equity and Inclusion (DEI) Plan? </a:t>
            </a:r>
            <a:endParaRPr sz="3600" b="1" i="0" u="none" strike="noStrike" cap="none">
              <a:solidFill>
                <a:schemeClr val="dk1"/>
              </a:solidFill>
            </a:endParaRPr>
          </a:p>
          <a:p>
            <a:pPr marL="0" lvl="0" indent="0" algn="l" rtl="0">
              <a:spcBef>
                <a:spcPts val="1000"/>
              </a:spcBef>
              <a:spcAft>
                <a:spcPts val="0"/>
              </a:spcAft>
              <a:buClr>
                <a:schemeClr val="dk1"/>
              </a:buClr>
              <a:buFont typeface="Arial"/>
              <a:buNone/>
            </a:pPr>
            <a:r>
              <a:rPr lang="en-US" sz="1900">
                <a:solidFill>
                  <a:schemeClr val="dk1"/>
                </a:solidFill>
              </a:rPr>
              <a:t>Cooperatives should begin by reviewing NRECA </a:t>
            </a:r>
            <a:r>
              <a:rPr lang="en-US" sz="1900" u="sng">
                <a:solidFill>
                  <a:schemeClr val="hlink"/>
                </a:solidFill>
                <a:hlinkClick r:id="rId3"/>
              </a:rPr>
              <a:t>DEI guidance</a:t>
            </a:r>
            <a:r>
              <a:rPr lang="en-US" sz="1900">
                <a:solidFill>
                  <a:schemeClr val="dk1"/>
                </a:solidFill>
              </a:rPr>
              <a:t> and other </a:t>
            </a:r>
            <a:r>
              <a:rPr lang="en-US" sz="1900" u="sng">
                <a:solidFill>
                  <a:schemeClr val="hlink"/>
                </a:solidFill>
                <a:hlinkClick r:id="rId4"/>
              </a:rPr>
              <a:t>common federal data requirements</a:t>
            </a:r>
            <a:r>
              <a:rPr lang="en-US" sz="1900">
                <a:solidFill>
                  <a:schemeClr val="dk1"/>
                </a:solidFill>
              </a:rPr>
              <a:t>.</a:t>
            </a:r>
            <a:endParaRPr sz="1900">
              <a:solidFill>
                <a:schemeClr val="dk1"/>
              </a:solidFill>
            </a:endParaRPr>
          </a:p>
          <a:p>
            <a:pPr marL="0" lvl="0" indent="0" algn="l" rtl="0">
              <a:spcBef>
                <a:spcPts val="0"/>
              </a:spcBef>
              <a:spcAft>
                <a:spcPts val="0"/>
              </a:spcAft>
              <a:buClr>
                <a:schemeClr val="dk1"/>
              </a:buClr>
              <a:buFont typeface="Arial"/>
              <a:buNone/>
            </a:pPr>
            <a:endParaRPr sz="1900">
              <a:solidFill>
                <a:schemeClr val="dk1"/>
              </a:solidFill>
            </a:endParaRPr>
          </a:p>
          <a:p>
            <a:pPr marL="0" lvl="0" indent="0" algn="l" rtl="0">
              <a:spcBef>
                <a:spcPts val="0"/>
              </a:spcBef>
              <a:spcAft>
                <a:spcPts val="0"/>
              </a:spcAft>
              <a:buClr>
                <a:schemeClr val="dk1"/>
              </a:buClr>
              <a:buFont typeface="Arial"/>
              <a:buNone/>
            </a:pPr>
            <a:r>
              <a:rPr lang="en-US" sz="1900">
                <a:solidFill>
                  <a:schemeClr val="dk1"/>
                </a:solidFill>
              </a:rPr>
              <a:t>Many funding opportunities, particularly from the Department of Energy, will require unique DEI Plans specific to a project concept. Cooperatives should have baseline  organizational and territory DEI data (e.g., DEI Statement, territory demographics, standing DEI goals) ready to include in that Plan. Then, cooperatives add concept-specific DEI data and impacts as needed.</a:t>
            </a:r>
            <a:endParaRPr sz="1900">
              <a:solidFill>
                <a:schemeClr val="dk1"/>
              </a:solidFill>
            </a:endParaRPr>
          </a:p>
          <a:p>
            <a:pPr marL="0" lvl="0" indent="0" algn="l" rtl="0">
              <a:spcBef>
                <a:spcPts val="0"/>
              </a:spcBef>
              <a:spcAft>
                <a:spcPts val="0"/>
              </a:spcAft>
              <a:buClr>
                <a:schemeClr val="dk1"/>
              </a:buClr>
              <a:buFont typeface="Arial"/>
              <a:buNone/>
            </a:pPr>
            <a:endParaRPr sz="2400">
              <a:solidFill>
                <a:schemeClr val="dk1"/>
              </a:solidFill>
            </a:endParaRPr>
          </a:p>
          <a:p>
            <a:pPr marL="0" lvl="0" indent="0" algn="l" rtl="0">
              <a:spcBef>
                <a:spcPts val="0"/>
              </a:spcBef>
              <a:spcAft>
                <a:spcPts val="0"/>
              </a:spcAft>
              <a:buClr>
                <a:schemeClr val="dk1"/>
              </a:buClr>
              <a:buFont typeface="Arial"/>
              <a:buNone/>
            </a:pPr>
            <a:endParaRPr sz="2400">
              <a:solidFill>
                <a:schemeClr val="dk1"/>
              </a:solidFill>
            </a:endParaRPr>
          </a:p>
          <a:p>
            <a:pPr marL="0" marR="0" lvl="0" indent="0" algn="l" rtl="0">
              <a:lnSpc>
                <a:spcPct val="100000"/>
              </a:lnSpc>
              <a:spcBef>
                <a:spcPts val="0"/>
              </a:spcBef>
              <a:spcAft>
                <a:spcPts val="1000"/>
              </a:spcAft>
              <a:buClr>
                <a:srgbClr val="000000"/>
              </a:buClr>
              <a:buSzPts val="3600"/>
              <a:buFont typeface="Arial"/>
              <a:buNone/>
            </a:pPr>
            <a:endParaRPr sz="3600" b="1">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47e6dab988_0_42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FAQs</a:t>
            </a:r>
            <a:endParaRPr/>
          </a:p>
        </p:txBody>
      </p:sp>
      <p:sp>
        <p:nvSpPr>
          <p:cNvPr id="407" name="Google Shape;407;g147e6dab988_0_423"/>
          <p:cNvSpPr txBox="1"/>
          <p:nvPr/>
        </p:nvSpPr>
        <p:spPr>
          <a:xfrm>
            <a:off x="843825" y="1462800"/>
            <a:ext cx="9405300" cy="28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3600"/>
              <a:buFont typeface="Arial"/>
              <a:buNone/>
            </a:pPr>
            <a:r>
              <a:rPr lang="en-US" sz="3600" b="1" i="0" u="none" strike="noStrike" cap="none">
                <a:solidFill>
                  <a:schemeClr val="dk1"/>
                </a:solidFill>
                <a:latin typeface="Arial"/>
                <a:ea typeface="Arial"/>
                <a:cs typeface="Arial"/>
                <a:sym typeface="Arial"/>
              </a:rPr>
              <a:t>What is the pay structure and how are the costs incurred? </a:t>
            </a:r>
            <a:endParaRPr sz="3600" b="1" i="0" u="none" strike="noStrike" cap="none">
              <a:solidFill>
                <a:schemeClr val="dk1"/>
              </a:solidFill>
              <a:latin typeface="Arial"/>
              <a:ea typeface="Arial"/>
              <a:cs typeface="Arial"/>
              <a:sym typeface="Arial"/>
            </a:endParaRPr>
          </a:p>
        </p:txBody>
      </p:sp>
      <p:sp>
        <p:nvSpPr>
          <p:cNvPr id="408" name="Google Shape;408;g147e6dab988_0_423"/>
          <p:cNvSpPr txBox="1"/>
          <p:nvPr/>
        </p:nvSpPr>
        <p:spPr>
          <a:xfrm>
            <a:off x="967149" y="2670175"/>
            <a:ext cx="10234251" cy="348810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In the Co-op-Writer Contract you will see: </a:t>
            </a:r>
            <a:endParaRPr/>
          </a:p>
          <a:p>
            <a:pPr marL="457200" marR="0" lvl="0" indent="-457200" algn="l" rtl="0">
              <a:lnSpc>
                <a:spcPct val="100000"/>
              </a:lnSpc>
              <a:spcBef>
                <a:spcPts val="6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$1,500 Converge support fee</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$500 NRECA administration fee</a:t>
            </a:r>
            <a:endParaRPr/>
          </a:p>
          <a:p>
            <a:pPr marL="457200" marR="0" lvl="0" indent="-457200" algn="l" rtl="0">
              <a:lnSpc>
                <a:spcPct val="100000"/>
              </a:lnSpc>
              <a:spcBef>
                <a:spcPts val="10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Writer fees - examples:</a:t>
            </a:r>
            <a:endParaRPr/>
          </a:p>
          <a:p>
            <a:pPr marL="914400" marR="0" lvl="0" indent="-457200" algn="l" rtl="0">
              <a:lnSpc>
                <a:spcPct val="100000"/>
              </a:lnSpc>
              <a:spcBef>
                <a:spcPts val="10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Hourly ($75 - $120 per hour)</a:t>
            </a:r>
            <a:endParaRPr sz="2400" b="0" i="0" u="none" strike="noStrike" cap="none">
              <a:solidFill>
                <a:schemeClr val="dk1"/>
              </a:solidFill>
              <a:latin typeface="Arial"/>
              <a:ea typeface="Arial"/>
              <a:cs typeface="Arial"/>
              <a:sym typeface="Arial"/>
            </a:endParaRPr>
          </a:p>
          <a:p>
            <a:pPr marL="914400" marR="0" lvl="0" indent="-457200" algn="l" rtl="0">
              <a:lnSpc>
                <a:spcPct val="100000"/>
              </a:lnSpc>
              <a:spcBef>
                <a:spcPts val="10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Flat fee ($250 - $20,000)</a:t>
            </a:r>
            <a:endParaRPr sz="2400" b="0" i="0" u="none" strike="noStrike" cap="none">
              <a:solidFill>
                <a:schemeClr val="dk1"/>
              </a:solidFill>
              <a:latin typeface="Arial"/>
              <a:ea typeface="Arial"/>
              <a:cs typeface="Arial"/>
              <a:sym typeface="Arial"/>
            </a:endParaRPr>
          </a:p>
          <a:p>
            <a:pPr marL="914400" marR="0" lvl="0" indent="-457200" algn="l" rtl="0">
              <a:lnSpc>
                <a:spcPct val="100000"/>
              </a:lnSpc>
              <a:spcBef>
                <a:spcPts val="100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Retainer ($1,000 for 10 hours)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47e6dab988_0_456"/>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Contact</a:t>
            </a:r>
            <a:endParaRPr/>
          </a:p>
        </p:txBody>
      </p:sp>
      <p:sp>
        <p:nvSpPr>
          <p:cNvPr id="431" name="Google Shape;431;g147e6dab988_0_456"/>
          <p:cNvSpPr txBox="1"/>
          <p:nvPr/>
        </p:nvSpPr>
        <p:spPr>
          <a:xfrm>
            <a:off x="2365100" y="2038738"/>
            <a:ext cx="3149700" cy="4662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40000"/>
              </a:lnSpc>
              <a:spcBef>
                <a:spcPts val="0"/>
              </a:spcBef>
              <a:spcAft>
                <a:spcPts val="0"/>
              </a:spcAft>
              <a:buClr>
                <a:srgbClr val="000000"/>
              </a:buClr>
              <a:buSzPts val="3500"/>
              <a:buFont typeface="Arial"/>
              <a:buNone/>
            </a:pPr>
            <a:r>
              <a:rPr lang="en-US" sz="1800" b="1" dirty="0">
                <a:solidFill>
                  <a:srgbClr val="FFFFFF"/>
                </a:solidFill>
                <a:latin typeface="Poppins"/>
                <a:ea typeface="Poppins"/>
                <a:cs typeface="Poppins"/>
                <a:sym typeface="Poppins"/>
              </a:rPr>
              <a:t>LAUREN </a:t>
            </a:r>
            <a:r>
              <a:rPr lang="en-US" sz="1800" b="1" dirty="0">
                <a:solidFill>
                  <a:srgbClr val="FFFFFF"/>
                </a:solidFill>
              </a:rPr>
              <a:t>KHAIR</a:t>
            </a:r>
            <a:endParaRPr sz="1800" b="1" i="0" u="none" strike="noStrike" cap="none" dirty="0">
              <a:solidFill>
                <a:srgbClr val="FFFFFF"/>
              </a:solidFill>
              <a:latin typeface="Arial"/>
              <a:ea typeface="Arial"/>
              <a:cs typeface="Arial"/>
              <a:sym typeface="Arial"/>
            </a:endParaRPr>
          </a:p>
        </p:txBody>
      </p:sp>
      <p:sp>
        <p:nvSpPr>
          <p:cNvPr id="432" name="Google Shape;432;g147e6dab988_0_456"/>
          <p:cNvSpPr txBox="1"/>
          <p:nvPr/>
        </p:nvSpPr>
        <p:spPr>
          <a:xfrm>
            <a:off x="2351125" y="2611238"/>
            <a:ext cx="3149700" cy="400200"/>
          </a:xfrm>
          <a:prstGeom prst="rect">
            <a:avLst/>
          </a:prstGeom>
          <a:solidFill>
            <a:srgbClr val="888888"/>
          </a:solidFill>
          <a:ln>
            <a:noFill/>
          </a:ln>
        </p:spPr>
        <p:txBody>
          <a:bodyPr spcFirstLastPara="1" wrap="square" lIns="91425" tIns="91425" rIns="91425" bIns="91425" anchor="t" anchorCtr="0">
            <a:spAutoFit/>
          </a:bodyPr>
          <a:lstStyle/>
          <a:p>
            <a:pPr marL="0" marR="0" lvl="0" indent="0" algn="ctr" rtl="0">
              <a:lnSpc>
                <a:spcPct val="160000"/>
              </a:lnSpc>
              <a:spcBef>
                <a:spcPts val="0"/>
              </a:spcBef>
              <a:spcAft>
                <a:spcPts val="0"/>
              </a:spcAft>
              <a:buClr>
                <a:srgbClr val="000000"/>
              </a:buClr>
              <a:buSzPts val="1600"/>
              <a:buFont typeface="Arial"/>
              <a:buNone/>
            </a:pPr>
            <a:r>
              <a:rPr lang="en-US" b="1">
                <a:solidFill>
                  <a:srgbClr val="FFFFFF"/>
                </a:solidFill>
              </a:rPr>
              <a:t>Director, Business Transformation</a:t>
            </a:r>
            <a:endParaRPr b="1" i="0" u="none" strike="noStrike" cap="none">
              <a:solidFill>
                <a:srgbClr val="FFFFFF"/>
              </a:solidFill>
            </a:endParaRPr>
          </a:p>
        </p:txBody>
      </p:sp>
      <p:sp>
        <p:nvSpPr>
          <p:cNvPr id="433" name="Google Shape;433;g147e6dab988_0_456"/>
          <p:cNvSpPr txBox="1"/>
          <p:nvPr/>
        </p:nvSpPr>
        <p:spPr>
          <a:xfrm>
            <a:off x="2351125" y="3117713"/>
            <a:ext cx="3149700" cy="400200"/>
          </a:xfrm>
          <a:prstGeom prst="rect">
            <a:avLst/>
          </a:prstGeom>
          <a:solidFill>
            <a:srgbClr val="888888"/>
          </a:solidFill>
          <a:ln>
            <a:noFill/>
          </a:ln>
        </p:spPr>
        <p:txBody>
          <a:bodyPr spcFirstLastPara="1" wrap="square" lIns="91425" tIns="91425" rIns="91425" bIns="91425" anchor="t" anchorCtr="0">
            <a:spAutoFit/>
          </a:bodyPr>
          <a:lstStyle/>
          <a:p>
            <a:pPr marL="0" marR="0" lvl="0" indent="0" algn="ctr" rtl="0">
              <a:lnSpc>
                <a:spcPct val="160000"/>
              </a:lnSpc>
              <a:spcBef>
                <a:spcPts val="0"/>
              </a:spcBef>
              <a:spcAft>
                <a:spcPts val="0"/>
              </a:spcAft>
              <a:buClr>
                <a:srgbClr val="000000"/>
              </a:buClr>
              <a:buSzPts val="1500"/>
              <a:buFont typeface="Arial"/>
              <a:buNone/>
            </a:pPr>
            <a:r>
              <a:rPr lang="en-US" b="1">
                <a:solidFill>
                  <a:srgbClr val="FFFFFF"/>
                </a:solidFill>
              </a:rPr>
              <a:t>lauren.khair@nreca.coop</a:t>
            </a:r>
            <a:endParaRPr b="1" i="0" u="none" strike="noStrike" cap="none">
              <a:solidFill>
                <a:srgbClr val="FFFFFF"/>
              </a:solidFill>
              <a:latin typeface="Arial"/>
              <a:ea typeface="Arial"/>
              <a:cs typeface="Arial"/>
              <a:sym typeface="Arial"/>
            </a:endParaRPr>
          </a:p>
        </p:txBody>
      </p:sp>
      <p:pic>
        <p:nvPicPr>
          <p:cNvPr id="3" name="Picture 2">
            <a:extLst>
              <a:ext uri="{FF2B5EF4-FFF2-40B4-BE49-F238E27FC236}">
                <a16:creationId xmlns:a16="http://schemas.microsoft.com/office/drawing/2014/main" id="{459A3FDA-6894-4CCF-A91E-B0E93F0AB7A8}"/>
              </a:ext>
            </a:extLst>
          </p:cNvPr>
          <p:cNvPicPr>
            <a:picLocks noChangeAspect="1"/>
          </p:cNvPicPr>
          <p:nvPr/>
        </p:nvPicPr>
        <p:blipFill>
          <a:blip r:embed="rId3"/>
          <a:stretch>
            <a:fillRect/>
          </a:stretch>
        </p:blipFill>
        <p:spPr>
          <a:xfrm>
            <a:off x="962055" y="2005979"/>
            <a:ext cx="1038463" cy="15445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7586-C722-42F3-8C54-475777845AE2}"/>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C1C1E95E-722B-4540-B1BC-96B0767957E6}"/>
              </a:ext>
            </a:extLst>
          </p:cNvPr>
          <p:cNvSpPr>
            <a:spLocks noGrp="1"/>
          </p:cNvSpPr>
          <p:nvPr>
            <p:ph type="dt" sz="half" idx="2"/>
          </p:nvPr>
        </p:nvSpPr>
        <p:spPr>
          <a:xfrm>
            <a:off x="9061704" y="6199632"/>
            <a:ext cx="1863468"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A3749F-FA74-264E-A1D6-65E17B3CB8B6}" type="datetime4">
              <a:rPr lang="en-US" smtClean="0"/>
              <a:pPr/>
              <a:t>August 26, 2022</a:t>
            </a:fld>
            <a:endParaRPr lang="en-US" dirty="0"/>
          </a:p>
        </p:txBody>
      </p:sp>
      <p:sp>
        <p:nvSpPr>
          <p:cNvPr id="4" name="Slide Number Placeholder 3">
            <a:extLst>
              <a:ext uri="{FF2B5EF4-FFF2-40B4-BE49-F238E27FC236}">
                <a16:creationId xmlns:a16="http://schemas.microsoft.com/office/drawing/2014/main" id="{16F42CC4-DAAA-40AF-BE5F-A2AE2222479E}"/>
              </a:ext>
            </a:extLst>
          </p:cNvPr>
          <p:cNvSpPr>
            <a:spLocks noGrp="1"/>
          </p:cNvSpPr>
          <p:nvPr>
            <p:ph type="sldNum" sz="quarter" idx="4"/>
          </p:nvPr>
        </p:nvSpPr>
        <p:spPr>
          <a:xfrm>
            <a:off x="10945368" y="6199632"/>
            <a:ext cx="855572" cy="365125"/>
          </a:xfrm>
          <a:prstGeom prst="rect">
            <a:avLst/>
          </a:prstGeom>
        </p:spPr>
        <p:txBody>
          <a:bodyPr lIns="45720" anchor="ctr" anchorCtr="0"/>
          <a:lstStyle>
            <a:defPPr>
              <a:defRPr lang="en-US"/>
            </a:defPPr>
            <a:lvl1pPr marL="0" algn="l" defTabSz="914400" rtl="0" eaLnBrk="1" latinLnBrk="0" hangingPunct="1">
              <a:defRPr sz="1200" b="1"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Pg. </a:t>
            </a:r>
            <a:fld id="{818D94B4-8502-5D40-8A2F-77E12E792061}" type="slidenum">
              <a:rPr lang="en-US" smtClean="0"/>
              <a:pPr/>
              <a:t>24</a:t>
            </a:fld>
            <a:endParaRPr lang="en-US" dirty="0"/>
          </a:p>
        </p:txBody>
      </p:sp>
      <p:pic>
        <p:nvPicPr>
          <p:cNvPr id="5" name="Picture 4">
            <a:extLst>
              <a:ext uri="{FF2B5EF4-FFF2-40B4-BE49-F238E27FC236}">
                <a16:creationId xmlns:a16="http://schemas.microsoft.com/office/drawing/2014/main" id="{F54421B5-1EDF-4FD8-A7D7-7AFA3EF876EE}"/>
              </a:ext>
            </a:extLst>
          </p:cNvPr>
          <p:cNvPicPr>
            <a:picLocks noChangeAspect="1"/>
          </p:cNvPicPr>
          <p:nvPr/>
        </p:nvPicPr>
        <p:blipFill>
          <a:blip r:embed="rId2"/>
          <a:stretch>
            <a:fillRect/>
          </a:stretch>
        </p:blipFill>
        <p:spPr>
          <a:xfrm>
            <a:off x="0" y="-35748"/>
            <a:ext cx="12190191" cy="6942687"/>
          </a:xfrm>
          <a:prstGeom prst="rect">
            <a:avLst/>
          </a:prstGeom>
        </p:spPr>
      </p:pic>
    </p:spTree>
    <p:extLst>
      <p:ext uri="{BB962C8B-B14F-4D97-AF65-F5344CB8AC3E}">
        <p14:creationId xmlns:p14="http://schemas.microsoft.com/office/powerpoint/2010/main" val="134247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80D054-BFEE-4C1B-A782-4E8D40463DB8}"/>
              </a:ext>
            </a:extLst>
          </p:cNvPr>
          <p:cNvSpPr>
            <a:spLocks noGrp="1"/>
          </p:cNvSpPr>
          <p:nvPr>
            <p:ph type="title"/>
          </p:nvPr>
        </p:nvSpPr>
        <p:spPr/>
        <p:txBody>
          <a:bodyPr/>
          <a:lstStyle/>
          <a:p>
            <a:r>
              <a:rPr lang="en-US" dirty="0"/>
              <a:t>Submit Your Questions</a:t>
            </a:r>
          </a:p>
        </p:txBody>
      </p:sp>
      <p:sp>
        <p:nvSpPr>
          <p:cNvPr id="3" name="Date Placeholder 2">
            <a:extLst>
              <a:ext uri="{FF2B5EF4-FFF2-40B4-BE49-F238E27FC236}">
                <a16:creationId xmlns:a16="http://schemas.microsoft.com/office/drawing/2014/main" id="{9402FB6D-E172-43FD-9332-D51806327C59}"/>
              </a:ext>
            </a:extLst>
          </p:cNvPr>
          <p:cNvSpPr>
            <a:spLocks noGrp="1"/>
          </p:cNvSpPr>
          <p:nvPr>
            <p:ph type="dt" sz="half" idx="2"/>
          </p:nvPr>
        </p:nvSpPr>
        <p:spPr>
          <a:xfrm>
            <a:off x="9061704" y="6199632"/>
            <a:ext cx="1863468"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A3749F-FA74-264E-A1D6-65E17B3CB8B6}" type="datetime4">
              <a:rPr lang="en-US" smtClean="0"/>
              <a:pPr marL="0" marR="0" lvl="0" indent="0" algn="r" defTabSz="914400" rtl="0" eaLnBrk="1" fontAlgn="auto" latinLnBrk="0" hangingPunct="1">
                <a:lnSpc>
                  <a:spcPct val="100000"/>
                </a:lnSpc>
                <a:spcBef>
                  <a:spcPts val="0"/>
                </a:spcBef>
                <a:spcAft>
                  <a:spcPts val="0"/>
                </a:spcAft>
                <a:buClrTx/>
                <a:buSzTx/>
                <a:buFontTx/>
                <a:buNone/>
                <a:tabLst/>
                <a:defRPr/>
              </a:pPr>
              <a:t>August 26, 2022</a:t>
            </a:fld>
            <a:endParaRPr kumimoji="0" lang="en-US" sz="1200" b="0" i="0" u="none" strike="noStrike" kern="1200" cap="none" spc="0" normalizeH="0" baseline="0" noProof="0" dirty="0">
              <a:ln>
                <a:noFill/>
              </a:ln>
              <a:solidFill>
                <a:srgbClr val="000000">
                  <a:tint val="75000"/>
                </a:srgbClr>
              </a:solidFill>
              <a:effectLst/>
              <a:uLnTx/>
              <a:uFillTx/>
              <a:latin typeface="Arial" charset="0"/>
              <a:cs typeface="Arial" charset="0"/>
            </a:endParaRPr>
          </a:p>
        </p:txBody>
      </p:sp>
      <p:sp>
        <p:nvSpPr>
          <p:cNvPr id="4" name="Slide Number Placeholder 3">
            <a:extLst>
              <a:ext uri="{FF2B5EF4-FFF2-40B4-BE49-F238E27FC236}">
                <a16:creationId xmlns:a16="http://schemas.microsoft.com/office/drawing/2014/main" id="{086264F0-165E-4FF7-B70C-ACAE7A2B2B22}"/>
              </a:ext>
            </a:extLst>
          </p:cNvPr>
          <p:cNvSpPr>
            <a:spLocks noGrp="1"/>
          </p:cNvSpPr>
          <p:nvPr>
            <p:ph type="sldNum" sz="quarter" idx="4"/>
          </p:nvPr>
        </p:nvSpPr>
        <p:spPr>
          <a:xfrm>
            <a:off x="10945368" y="6199632"/>
            <a:ext cx="855572" cy="365125"/>
          </a:xfrm>
          <a:prstGeom prst="rect">
            <a:avLst/>
          </a:prstGeom>
        </p:spPr>
        <p:txBody>
          <a:bodyPr lIns="45720" anchor="ctr" anchorCtr="0"/>
          <a:lstStyle>
            <a:defPPr>
              <a:defRPr lang="en-US"/>
            </a:defPPr>
            <a:lvl1pPr marL="0" algn="l" defTabSz="914400" rtl="0" eaLnBrk="1" latinLnBrk="0" hangingPunct="1">
              <a:defRPr sz="1200" b="1"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Pg. </a:t>
            </a:r>
            <a:fld id="{818D94B4-8502-5D40-8A2F-77E12E792061}" type="slidenum">
              <a:rPr lang="en-US" smtClean="0"/>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solidFill>
              <a:effectLst/>
              <a:uLnTx/>
              <a:uFillTx/>
              <a:latin typeface="Arial" charset="0"/>
              <a:cs typeface="Arial" charset="0"/>
            </a:endParaRPr>
          </a:p>
        </p:txBody>
      </p:sp>
      <p:sp>
        <p:nvSpPr>
          <p:cNvPr id="7" name="Rectangle 16"/>
          <p:cNvSpPr>
            <a:spLocks noChangeArrowheads="1"/>
          </p:cNvSpPr>
          <p:nvPr/>
        </p:nvSpPr>
        <p:spPr bwMode="auto">
          <a:xfrm>
            <a:off x="4377658" y="2042403"/>
            <a:ext cx="3149830" cy="1026367"/>
          </a:xfrm>
          <a:prstGeom prst="rect">
            <a:avLst/>
          </a:prstGeom>
          <a:solidFill>
            <a:schemeClr val="bg1"/>
          </a:solidFill>
          <a:ln w="9525">
            <a:noFill/>
            <a:miter lim="800000"/>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p:cNvSpPr/>
          <p:nvPr/>
        </p:nvSpPr>
        <p:spPr>
          <a:xfrm>
            <a:off x="136475" y="5333662"/>
            <a:ext cx="5611377" cy="523220"/>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68B54"/>
                </a:solidFill>
                <a:effectLst/>
                <a:uLnTx/>
                <a:uFillTx/>
                <a:latin typeface="Arial" panose="020B0604020202020204" pitchFamily="34" charset="0"/>
                <a:ea typeface="+mn-ea"/>
                <a:cs typeface="Arial" panose="020B0604020202020204" pitchFamily="34" charset="0"/>
              </a:rPr>
              <a:t>Step 1: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Type in your question.</a:t>
            </a:r>
          </a:p>
        </p:txBody>
      </p:sp>
      <p:sp>
        <p:nvSpPr>
          <p:cNvPr id="12" name="Rectangle 11"/>
          <p:cNvSpPr/>
          <p:nvPr/>
        </p:nvSpPr>
        <p:spPr>
          <a:xfrm>
            <a:off x="6414445" y="5333662"/>
            <a:ext cx="5613779" cy="523220"/>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68B54"/>
                </a:solidFill>
                <a:effectLst/>
                <a:uLnTx/>
                <a:uFillTx/>
                <a:latin typeface="Arial" panose="020B0604020202020204" pitchFamily="34" charset="0"/>
                <a:ea typeface="+mn-ea"/>
                <a:cs typeface="Arial" panose="020B0604020202020204" pitchFamily="34" charset="0"/>
              </a:rPr>
              <a:t>Step 2:</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Click the Submit button.</a:t>
            </a:r>
          </a:p>
        </p:txBody>
      </p:sp>
      <p:sp>
        <p:nvSpPr>
          <p:cNvPr id="14" name="Bent-Up Arrow 13"/>
          <p:cNvSpPr/>
          <p:nvPr/>
        </p:nvSpPr>
        <p:spPr bwMode="auto">
          <a:xfrm rot="5400000" flipH="1" flipV="1">
            <a:off x="8120771" y="4169415"/>
            <a:ext cx="1273257" cy="984877"/>
          </a:xfrm>
          <a:prstGeom prst="bentUpArrow">
            <a:avLst>
              <a:gd name="adj1" fmla="val 15716"/>
              <a:gd name="adj2" fmla="val 25000"/>
              <a:gd name="adj3" fmla="val 26741"/>
            </a:avLst>
          </a:prstGeom>
          <a:solidFill>
            <a:srgbClr val="008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Bent-Up Arrow 10"/>
          <p:cNvSpPr/>
          <p:nvPr/>
        </p:nvSpPr>
        <p:spPr bwMode="auto">
          <a:xfrm rot="16200000" flipV="1">
            <a:off x="2730398" y="4101839"/>
            <a:ext cx="1408408" cy="984879"/>
          </a:xfrm>
          <a:prstGeom prst="bentUpArrow">
            <a:avLst>
              <a:gd name="adj1" fmla="val 15716"/>
              <a:gd name="adj2" fmla="val 25000"/>
              <a:gd name="adj3" fmla="val 26741"/>
            </a:avLst>
          </a:prstGeom>
          <a:solidFill>
            <a:srgbClr val="008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368688D-4C7B-4ABD-81E2-1FEBFEFF9DEE}"/>
              </a:ext>
            </a:extLst>
          </p:cNvPr>
          <p:cNvPicPr>
            <a:picLocks noChangeAspect="1"/>
          </p:cNvPicPr>
          <p:nvPr/>
        </p:nvPicPr>
        <p:blipFill>
          <a:blip r:embed="rId2"/>
          <a:stretch>
            <a:fillRect/>
          </a:stretch>
        </p:blipFill>
        <p:spPr>
          <a:xfrm>
            <a:off x="4001941" y="3317089"/>
            <a:ext cx="4212393" cy="1998984"/>
          </a:xfrm>
          <a:prstGeom prst="rect">
            <a:avLst/>
          </a:prstGeom>
        </p:spPr>
      </p:pic>
    </p:spTree>
    <p:extLst>
      <p:ext uri="{BB962C8B-B14F-4D97-AF65-F5344CB8AC3E}">
        <p14:creationId xmlns:p14="http://schemas.microsoft.com/office/powerpoint/2010/main" val="389013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54" y="5100316"/>
            <a:ext cx="37719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a:extLst>
              <a:ext uri="{FF2B5EF4-FFF2-40B4-BE49-F238E27FC236}">
                <a16:creationId xmlns:a16="http://schemas.microsoft.com/office/drawing/2014/main" id="{8380D054-BFEE-4C1B-A782-4E8D40463DB8}"/>
              </a:ext>
            </a:extLst>
          </p:cNvPr>
          <p:cNvSpPr>
            <a:spLocks noGrp="1"/>
          </p:cNvSpPr>
          <p:nvPr>
            <p:ph type="title"/>
          </p:nvPr>
        </p:nvSpPr>
        <p:spPr/>
        <p:txBody>
          <a:bodyPr/>
          <a:lstStyle/>
          <a:p>
            <a:r>
              <a:rPr lang="en-US" dirty="0"/>
              <a:t>Download Today’s Files</a:t>
            </a:r>
          </a:p>
        </p:txBody>
      </p:sp>
      <p:cxnSp>
        <p:nvCxnSpPr>
          <p:cNvPr id="7" name="Straight Arrow Connector 6"/>
          <p:cNvCxnSpPr>
            <a:cxnSpLocks/>
          </p:cNvCxnSpPr>
          <p:nvPr/>
        </p:nvCxnSpPr>
        <p:spPr>
          <a:xfrm flipH="1">
            <a:off x="4370522" y="2625299"/>
            <a:ext cx="306253" cy="0"/>
          </a:xfrm>
          <a:prstGeom prst="straightConnector1">
            <a:avLst/>
          </a:prstGeom>
          <a:noFill/>
          <a:ln w="38100" cap="flat" cmpd="sng" algn="ctr">
            <a:solidFill>
              <a:srgbClr val="FF0000"/>
            </a:solidFill>
            <a:prstDash val="solid"/>
            <a:tailEnd type="arrow"/>
          </a:ln>
          <a:effectLst/>
        </p:spPr>
      </p:cxnSp>
      <p:sp>
        <p:nvSpPr>
          <p:cNvPr id="8" name="TextBox 10"/>
          <p:cNvSpPr txBox="1">
            <a:spLocks noChangeArrowheads="1"/>
          </p:cNvSpPr>
          <p:nvPr/>
        </p:nvSpPr>
        <p:spPr bwMode="auto">
          <a:xfrm>
            <a:off x="4676774" y="2209800"/>
            <a:ext cx="7346903" cy="1569660"/>
          </a:xfrm>
          <a:prstGeom prst="rect">
            <a:avLst/>
          </a:prstGeom>
          <a:noFill/>
          <a:ln w="9525">
            <a:noFill/>
            <a:miter lim="800000"/>
            <a:headEnd/>
            <a:tailEnd/>
          </a:ln>
        </p:spPr>
        <p:txBody>
          <a:bodyPr wrap="square">
            <a:spAutoFit/>
          </a:bodyPr>
          <a:lstStyle/>
          <a:p>
            <a:pPr marL="339725" marR="0" lvl="0" indent="-33972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Click here in the Resources box to open the presentation slides or handout.</a:t>
            </a:r>
          </a:p>
        </p:txBody>
      </p:sp>
      <p:sp>
        <p:nvSpPr>
          <p:cNvPr id="9" name="TextBox 14"/>
          <p:cNvSpPr txBox="1">
            <a:spLocks noChangeArrowheads="1"/>
          </p:cNvSpPr>
          <p:nvPr/>
        </p:nvSpPr>
        <p:spPr bwMode="auto">
          <a:xfrm>
            <a:off x="4724399" y="5029200"/>
            <a:ext cx="7299277" cy="1077218"/>
          </a:xfrm>
          <a:prstGeom prst="rect">
            <a:avLst/>
          </a:prstGeom>
          <a:noFill/>
          <a:ln w="9525">
            <a:noFill/>
            <a:miter lim="800000"/>
            <a:headEnd/>
            <a:tailEnd/>
          </a:ln>
        </p:spPr>
        <p:txBody>
          <a:bodyPr wrap="square">
            <a:spAutoFit/>
          </a:bodyPr>
          <a:lstStyle/>
          <a:p>
            <a:pPr marL="339725" marR="0" lvl="0" indent="-33972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Click on an icon to print or save the file.</a:t>
            </a:r>
          </a:p>
        </p:txBody>
      </p:sp>
      <p:sp>
        <p:nvSpPr>
          <p:cNvPr id="10" name="Rectangle 14"/>
          <p:cNvSpPr>
            <a:spLocks noChangeArrowheads="1"/>
          </p:cNvSpPr>
          <p:nvPr/>
        </p:nvSpPr>
        <p:spPr bwMode="auto">
          <a:xfrm>
            <a:off x="721968" y="5070144"/>
            <a:ext cx="1024948" cy="595313"/>
          </a:xfrm>
          <a:prstGeom prst="rect">
            <a:avLst/>
          </a:prstGeom>
          <a:noFill/>
          <a:ln w="38100" algn="ctr">
            <a:solidFill>
              <a:srgbClr val="FF0000"/>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ucida Grande"/>
              <a:ea typeface="+mn-ea"/>
              <a:cs typeface="+mn-cs"/>
            </a:endParaRPr>
          </a:p>
        </p:txBody>
      </p:sp>
      <p:cxnSp>
        <p:nvCxnSpPr>
          <p:cNvPr id="11" name="Straight Arrow Connector 10"/>
          <p:cNvCxnSpPr/>
          <p:nvPr/>
        </p:nvCxnSpPr>
        <p:spPr>
          <a:xfrm flipH="1">
            <a:off x="1869743" y="5486400"/>
            <a:ext cx="2807033" cy="0"/>
          </a:xfrm>
          <a:prstGeom prst="straightConnector1">
            <a:avLst/>
          </a:prstGeom>
          <a:noFill/>
          <a:ln w="38100" cap="flat" cmpd="sng" algn="ctr">
            <a:solidFill>
              <a:srgbClr val="FF0000"/>
            </a:solidFill>
            <a:prstDash val="solid"/>
            <a:tailEnd type="arrow"/>
          </a:ln>
          <a:effectLst/>
        </p:spPr>
      </p:cxnSp>
      <p:pic>
        <p:nvPicPr>
          <p:cNvPr id="3" name="Picture 2">
            <a:extLst>
              <a:ext uri="{FF2B5EF4-FFF2-40B4-BE49-F238E27FC236}">
                <a16:creationId xmlns:a16="http://schemas.microsoft.com/office/drawing/2014/main" id="{A0B6445D-2D6F-4783-A456-9799E2818417}"/>
              </a:ext>
            </a:extLst>
          </p:cNvPr>
          <p:cNvPicPr>
            <a:picLocks noChangeAspect="1"/>
          </p:cNvPicPr>
          <p:nvPr/>
        </p:nvPicPr>
        <p:blipFill>
          <a:blip r:embed="rId3"/>
          <a:stretch>
            <a:fillRect/>
          </a:stretch>
        </p:blipFill>
        <p:spPr>
          <a:xfrm>
            <a:off x="309966" y="2492327"/>
            <a:ext cx="3911801" cy="1873346"/>
          </a:xfrm>
          <a:prstGeom prst="rect">
            <a:avLst/>
          </a:prstGeom>
        </p:spPr>
      </p:pic>
    </p:spTree>
    <p:extLst>
      <p:ext uri="{BB962C8B-B14F-4D97-AF65-F5344CB8AC3E}">
        <p14:creationId xmlns:p14="http://schemas.microsoft.com/office/powerpoint/2010/main" val="343622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47e6dab988_0_0"/>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Agenda</a:t>
            </a:r>
            <a:endParaRPr/>
          </a:p>
        </p:txBody>
      </p:sp>
      <p:sp>
        <p:nvSpPr>
          <p:cNvPr id="167" name="Google Shape;167;g147e6dab988_0_0"/>
          <p:cNvSpPr txBox="1"/>
          <p:nvPr/>
        </p:nvSpPr>
        <p:spPr>
          <a:xfrm>
            <a:off x="692151" y="1828801"/>
            <a:ext cx="13620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5600"/>
              <a:buFont typeface="Arial"/>
              <a:buNone/>
            </a:pPr>
            <a:r>
              <a:rPr lang="en-US" sz="4700" b="1" i="0" u="none" strike="noStrike" cap="none">
                <a:solidFill>
                  <a:srgbClr val="004654"/>
                </a:solidFill>
                <a:latin typeface="Arial"/>
                <a:ea typeface="Arial"/>
                <a:cs typeface="Arial"/>
                <a:sym typeface="Arial"/>
              </a:rPr>
              <a:t>    </a:t>
            </a:r>
            <a:r>
              <a:rPr lang="en-US" sz="4600" b="1" i="0" u="none" strike="noStrike" cap="none">
                <a:solidFill>
                  <a:srgbClr val="004654"/>
                </a:solidFill>
                <a:latin typeface="Arial"/>
                <a:ea typeface="Arial"/>
                <a:cs typeface="Arial"/>
                <a:sym typeface="Arial"/>
              </a:rPr>
              <a:t>1</a:t>
            </a:r>
            <a:endParaRPr sz="4600" b="1" i="0" u="none" strike="noStrike" cap="none">
              <a:solidFill>
                <a:srgbClr val="004654"/>
              </a:solidFill>
              <a:latin typeface="Arial"/>
              <a:ea typeface="Arial"/>
              <a:cs typeface="Arial"/>
              <a:sym typeface="Arial"/>
            </a:endParaRPr>
          </a:p>
        </p:txBody>
      </p:sp>
      <p:sp>
        <p:nvSpPr>
          <p:cNvPr id="168" name="Google Shape;168;g147e6dab988_0_0"/>
          <p:cNvSpPr txBox="1"/>
          <p:nvPr/>
        </p:nvSpPr>
        <p:spPr>
          <a:xfrm>
            <a:off x="692151" y="3042133"/>
            <a:ext cx="13620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rgbClr val="004654"/>
                </a:solidFill>
                <a:latin typeface="Arial"/>
                <a:ea typeface="Arial"/>
                <a:cs typeface="Arial"/>
                <a:sym typeface="Arial"/>
              </a:rPr>
              <a:t>   </a:t>
            </a:r>
            <a:r>
              <a:rPr lang="en-US" sz="4600" b="1" i="0" u="none" strike="noStrike" cap="none">
                <a:solidFill>
                  <a:srgbClr val="004654"/>
                </a:solidFill>
                <a:latin typeface="Arial"/>
                <a:ea typeface="Arial"/>
                <a:cs typeface="Arial"/>
                <a:sym typeface="Arial"/>
              </a:rPr>
              <a:t>2</a:t>
            </a:r>
            <a:endParaRPr sz="4600" b="1" i="0" u="none" strike="noStrike" cap="none">
              <a:solidFill>
                <a:srgbClr val="004654"/>
              </a:solidFill>
              <a:latin typeface="Arial"/>
              <a:ea typeface="Arial"/>
              <a:cs typeface="Arial"/>
              <a:sym typeface="Arial"/>
            </a:endParaRPr>
          </a:p>
        </p:txBody>
      </p:sp>
      <p:sp>
        <p:nvSpPr>
          <p:cNvPr id="169" name="Google Shape;169;g147e6dab988_0_0"/>
          <p:cNvSpPr txBox="1"/>
          <p:nvPr/>
        </p:nvSpPr>
        <p:spPr>
          <a:xfrm>
            <a:off x="692151" y="4255464"/>
            <a:ext cx="13620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rgbClr val="004654"/>
                </a:solidFill>
                <a:latin typeface="Arial"/>
                <a:ea typeface="Arial"/>
                <a:cs typeface="Arial"/>
                <a:sym typeface="Arial"/>
              </a:rPr>
              <a:t>   </a:t>
            </a:r>
            <a:r>
              <a:rPr lang="en-US" sz="4600" b="1" i="0" u="none" strike="noStrike" cap="none">
                <a:solidFill>
                  <a:srgbClr val="004654"/>
                </a:solidFill>
                <a:latin typeface="Arial"/>
                <a:ea typeface="Arial"/>
                <a:cs typeface="Arial"/>
                <a:sym typeface="Arial"/>
              </a:rPr>
              <a:t>3</a:t>
            </a:r>
            <a:endParaRPr sz="4600" b="1" i="0" u="none" strike="noStrike" cap="none">
              <a:solidFill>
                <a:srgbClr val="004654"/>
              </a:solidFill>
              <a:latin typeface="Arial"/>
              <a:ea typeface="Arial"/>
              <a:cs typeface="Arial"/>
              <a:sym typeface="Arial"/>
            </a:endParaRPr>
          </a:p>
        </p:txBody>
      </p:sp>
      <p:sp>
        <p:nvSpPr>
          <p:cNvPr id="170" name="Google Shape;170;g147e6dab988_0_0"/>
          <p:cNvSpPr txBox="1"/>
          <p:nvPr/>
        </p:nvSpPr>
        <p:spPr>
          <a:xfrm>
            <a:off x="2154258" y="1828814"/>
            <a:ext cx="36819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15000"/>
              </a:lnSpc>
              <a:spcBef>
                <a:spcPts val="800"/>
              </a:spcBef>
              <a:spcAft>
                <a:spcPts val="1000"/>
              </a:spcAft>
              <a:buClr>
                <a:srgbClr val="000000"/>
              </a:buClr>
              <a:buSzPts val="2800"/>
              <a:buFont typeface="Arial"/>
              <a:buNone/>
            </a:pPr>
            <a:r>
              <a:rPr lang="en-US" sz="2000" b="1">
                <a:solidFill>
                  <a:srgbClr val="004654"/>
                </a:solidFill>
              </a:rPr>
              <a:t>HELPFUL LINKS</a:t>
            </a:r>
            <a:endParaRPr sz="2000" b="1" i="0" u="none" strike="noStrike" cap="none">
              <a:solidFill>
                <a:srgbClr val="004654"/>
              </a:solidFill>
              <a:latin typeface="Arial"/>
              <a:ea typeface="Arial"/>
              <a:cs typeface="Arial"/>
              <a:sym typeface="Arial"/>
            </a:endParaRPr>
          </a:p>
        </p:txBody>
      </p:sp>
      <p:sp>
        <p:nvSpPr>
          <p:cNvPr id="171" name="Google Shape;171;g147e6dab988_0_0"/>
          <p:cNvSpPr txBox="1"/>
          <p:nvPr/>
        </p:nvSpPr>
        <p:spPr>
          <a:xfrm>
            <a:off x="2154258" y="3042146"/>
            <a:ext cx="36819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15000"/>
              </a:lnSpc>
              <a:spcBef>
                <a:spcPts val="1000"/>
              </a:spcBef>
              <a:spcAft>
                <a:spcPts val="1000"/>
              </a:spcAft>
              <a:buClr>
                <a:srgbClr val="000000"/>
              </a:buClr>
              <a:buSzPts val="2800"/>
              <a:buFont typeface="Arial"/>
              <a:buNone/>
            </a:pPr>
            <a:r>
              <a:rPr lang="en-US" sz="2000" b="1">
                <a:solidFill>
                  <a:srgbClr val="004654"/>
                </a:solidFill>
              </a:rPr>
              <a:t>WRITING SERVICES PRELIMINARY PREP</a:t>
            </a:r>
            <a:endParaRPr sz="2000" b="1" i="0" u="none" strike="noStrike" cap="none">
              <a:solidFill>
                <a:srgbClr val="004654"/>
              </a:solidFill>
              <a:latin typeface="Arial"/>
              <a:ea typeface="Arial"/>
              <a:cs typeface="Arial"/>
              <a:sym typeface="Arial"/>
            </a:endParaRPr>
          </a:p>
        </p:txBody>
      </p:sp>
      <p:sp>
        <p:nvSpPr>
          <p:cNvPr id="172" name="Google Shape;172;g147e6dab988_0_0"/>
          <p:cNvSpPr txBox="1"/>
          <p:nvPr/>
        </p:nvSpPr>
        <p:spPr>
          <a:xfrm>
            <a:off x="2154258" y="4255464"/>
            <a:ext cx="36819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15000"/>
              </a:lnSpc>
              <a:spcBef>
                <a:spcPts val="800"/>
              </a:spcBef>
              <a:spcAft>
                <a:spcPts val="1000"/>
              </a:spcAft>
              <a:buClr>
                <a:srgbClr val="000000"/>
              </a:buClr>
              <a:buSzPts val="2800"/>
              <a:buFont typeface="Arial"/>
              <a:buNone/>
            </a:pPr>
            <a:r>
              <a:rPr lang="en-US" sz="2000" b="1">
                <a:solidFill>
                  <a:srgbClr val="004654"/>
                </a:solidFill>
              </a:rPr>
              <a:t>PROPOSAL PROCESS</a:t>
            </a:r>
            <a:endParaRPr sz="2000" b="1" i="0" u="none" strike="noStrike" cap="none">
              <a:solidFill>
                <a:srgbClr val="004654"/>
              </a:solidFill>
              <a:latin typeface="Arial"/>
              <a:ea typeface="Arial"/>
              <a:cs typeface="Arial"/>
              <a:sym typeface="Arial"/>
            </a:endParaRPr>
          </a:p>
        </p:txBody>
      </p:sp>
      <p:sp>
        <p:nvSpPr>
          <p:cNvPr id="173" name="Google Shape;173;g147e6dab988_0_0"/>
          <p:cNvSpPr txBox="1"/>
          <p:nvPr/>
        </p:nvSpPr>
        <p:spPr>
          <a:xfrm>
            <a:off x="6416798" y="1828801"/>
            <a:ext cx="13620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rgbClr val="004654"/>
                </a:solidFill>
                <a:latin typeface="Arial"/>
                <a:ea typeface="Arial"/>
                <a:cs typeface="Arial"/>
                <a:sym typeface="Arial"/>
              </a:rPr>
              <a:t>   </a:t>
            </a:r>
            <a:r>
              <a:rPr lang="en-US" sz="4600" b="1" i="0" u="none" strike="noStrike" cap="none">
                <a:solidFill>
                  <a:srgbClr val="004654"/>
                </a:solidFill>
                <a:latin typeface="Arial"/>
                <a:ea typeface="Arial"/>
                <a:cs typeface="Arial"/>
                <a:sym typeface="Arial"/>
              </a:rPr>
              <a:t>4</a:t>
            </a:r>
            <a:endParaRPr sz="4600" b="1" i="0" u="none" strike="noStrike" cap="none">
              <a:solidFill>
                <a:srgbClr val="004654"/>
              </a:solidFill>
              <a:latin typeface="Arial"/>
              <a:ea typeface="Arial"/>
              <a:cs typeface="Arial"/>
              <a:sym typeface="Arial"/>
            </a:endParaRPr>
          </a:p>
        </p:txBody>
      </p:sp>
      <p:sp>
        <p:nvSpPr>
          <p:cNvPr id="174" name="Google Shape;174;g147e6dab988_0_0"/>
          <p:cNvSpPr txBox="1"/>
          <p:nvPr/>
        </p:nvSpPr>
        <p:spPr>
          <a:xfrm>
            <a:off x="7878905" y="1828814"/>
            <a:ext cx="36819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15000"/>
              </a:lnSpc>
              <a:spcBef>
                <a:spcPts val="800"/>
              </a:spcBef>
              <a:spcAft>
                <a:spcPts val="1000"/>
              </a:spcAft>
              <a:buClr>
                <a:srgbClr val="000000"/>
              </a:buClr>
              <a:buSzPts val="2800"/>
              <a:buFont typeface="Arial"/>
              <a:buNone/>
            </a:pPr>
            <a:r>
              <a:rPr lang="en-US" sz="2000" b="1">
                <a:solidFill>
                  <a:srgbClr val="004654"/>
                </a:solidFill>
              </a:rPr>
              <a:t>PORTAL QUESTIONNAIRE</a:t>
            </a:r>
            <a:endParaRPr sz="2000" b="1" i="0" u="none" strike="noStrike" cap="none">
              <a:solidFill>
                <a:srgbClr val="004654"/>
              </a:solidFill>
              <a:latin typeface="Arial"/>
              <a:ea typeface="Arial"/>
              <a:cs typeface="Arial"/>
              <a:sym typeface="Arial"/>
            </a:endParaRPr>
          </a:p>
        </p:txBody>
      </p:sp>
      <p:sp>
        <p:nvSpPr>
          <p:cNvPr id="175" name="Google Shape;175;g147e6dab988_0_0"/>
          <p:cNvSpPr txBox="1"/>
          <p:nvPr/>
        </p:nvSpPr>
        <p:spPr>
          <a:xfrm>
            <a:off x="692151" y="1828801"/>
            <a:ext cx="270900" cy="916200"/>
          </a:xfrm>
          <a:prstGeom prst="rect">
            <a:avLst/>
          </a:prstGeom>
          <a:solidFill>
            <a:schemeClr val="accent4"/>
          </a:solid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5600"/>
              <a:buFont typeface="Arial"/>
              <a:buNone/>
            </a:pPr>
            <a:endParaRPr sz="5600" b="1" i="0" u="none" strike="noStrike" cap="none">
              <a:solidFill>
                <a:srgbClr val="000000"/>
              </a:solidFill>
              <a:latin typeface="Poppins"/>
              <a:ea typeface="Poppins"/>
              <a:cs typeface="Poppins"/>
              <a:sym typeface="Poppins"/>
            </a:endParaRPr>
          </a:p>
        </p:txBody>
      </p:sp>
      <p:sp>
        <p:nvSpPr>
          <p:cNvPr id="176" name="Google Shape;176;g147e6dab988_0_0"/>
          <p:cNvSpPr txBox="1"/>
          <p:nvPr/>
        </p:nvSpPr>
        <p:spPr>
          <a:xfrm>
            <a:off x="692151" y="3042133"/>
            <a:ext cx="270900" cy="916200"/>
          </a:xfrm>
          <a:prstGeom prst="rect">
            <a:avLst/>
          </a:prstGeom>
          <a:solidFill>
            <a:schemeClr val="accent1"/>
          </a:solid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5600"/>
              <a:buFont typeface="Arial"/>
              <a:buNone/>
            </a:pPr>
            <a:endParaRPr sz="5600" b="1" i="0" u="none" strike="noStrike" cap="none">
              <a:solidFill>
                <a:srgbClr val="000000"/>
              </a:solidFill>
              <a:latin typeface="Poppins"/>
              <a:ea typeface="Poppins"/>
              <a:cs typeface="Poppins"/>
              <a:sym typeface="Poppins"/>
            </a:endParaRPr>
          </a:p>
        </p:txBody>
      </p:sp>
      <p:sp>
        <p:nvSpPr>
          <p:cNvPr id="177" name="Google Shape;177;g147e6dab988_0_0"/>
          <p:cNvSpPr txBox="1"/>
          <p:nvPr/>
        </p:nvSpPr>
        <p:spPr>
          <a:xfrm>
            <a:off x="692151" y="4255464"/>
            <a:ext cx="270900" cy="916200"/>
          </a:xfrm>
          <a:prstGeom prst="rect">
            <a:avLst/>
          </a:prstGeom>
          <a:solidFill>
            <a:schemeClr val="accent4"/>
          </a:solid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5600"/>
              <a:buFont typeface="Arial"/>
              <a:buNone/>
            </a:pPr>
            <a:endParaRPr sz="5600" b="1" i="0" u="none" strike="noStrike" cap="none">
              <a:solidFill>
                <a:srgbClr val="000000"/>
              </a:solidFill>
              <a:latin typeface="Poppins"/>
              <a:ea typeface="Poppins"/>
              <a:cs typeface="Poppins"/>
              <a:sym typeface="Poppins"/>
            </a:endParaRPr>
          </a:p>
        </p:txBody>
      </p:sp>
      <p:sp>
        <p:nvSpPr>
          <p:cNvPr id="178" name="Google Shape;178;g147e6dab988_0_0"/>
          <p:cNvSpPr txBox="1"/>
          <p:nvPr/>
        </p:nvSpPr>
        <p:spPr>
          <a:xfrm>
            <a:off x="6416798" y="1828801"/>
            <a:ext cx="270900" cy="916200"/>
          </a:xfrm>
          <a:prstGeom prst="rect">
            <a:avLst/>
          </a:prstGeom>
          <a:solidFill>
            <a:srgbClr val="008953"/>
          </a:solid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5600"/>
              <a:buFont typeface="Arial"/>
              <a:buNone/>
            </a:pPr>
            <a:endParaRPr sz="5600" b="1" i="0" u="none" strike="noStrike" cap="none">
              <a:solidFill>
                <a:srgbClr val="000000"/>
              </a:solidFill>
              <a:latin typeface="Poppins"/>
              <a:ea typeface="Poppins"/>
              <a:cs typeface="Poppins"/>
              <a:sym typeface="Poppins"/>
            </a:endParaRPr>
          </a:p>
        </p:txBody>
      </p:sp>
      <p:sp>
        <p:nvSpPr>
          <p:cNvPr id="179" name="Google Shape;179;g147e6dab988_0_0"/>
          <p:cNvSpPr txBox="1"/>
          <p:nvPr/>
        </p:nvSpPr>
        <p:spPr>
          <a:xfrm>
            <a:off x="6416798" y="3069529"/>
            <a:ext cx="13620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rgbClr val="004654"/>
                </a:solidFill>
                <a:latin typeface="Arial"/>
                <a:ea typeface="Arial"/>
                <a:cs typeface="Arial"/>
                <a:sym typeface="Arial"/>
              </a:rPr>
              <a:t>   </a:t>
            </a:r>
            <a:r>
              <a:rPr lang="en-US" sz="4600" b="1" i="0" u="none" strike="noStrike" cap="none">
                <a:solidFill>
                  <a:srgbClr val="004654"/>
                </a:solidFill>
                <a:latin typeface="Arial"/>
                <a:ea typeface="Arial"/>
                <a:cs typeface="Arial"/>
                <a:sym typeface="Arial"/>
              </a:rPr>
              <a:t>5</a:t>
            </a:r>
            <a:endParaRPr sz="4600" b="1" i="0" u="none" strike="noStrike" cap="none">
              <a:solidFill>
                <a:srgbClr val="004654"/>
              </a:solidFill>
              <a:latin typeface="Arial"/>
              <a:ea typeface="Arial"/>
              <a:cs typeface="Arial"/>
              <a:sym typeface="Arial"/>
            </a:endParaRPr>
          </a:p>
        </p:txBody>
      </p:sp>
      <p:sp>
        <p:nvSpPr>
          <p:cNvPr id="180" name="Google Shape;180;g147e6dab988_0_0"/>
          <p:cNvSpPr txBox="1"/>
          <p:nvPr/>
        </p:nvSpPr>
        <p:spPr>
          <a:xfrm>
            <a:off x="7878905" y="3069542"/>
            <a:ext cx="3681900" cy="916200"/>
          </a:xfrm>
          <a:prstGeom prst="rect">
            <a:avLst/>
          </a:prstGeom>
          <a:solidFill>
            <a:srgbClr val="EFEFEF"/>
          </a:solidFill>
          <a:ln>
            <a:noFill/>
          </a:ln>
        </p:spPr>
        <p:txBody>
          <a:bodyPr spcFirstLastPara="1" wrap="square" lIns="182850" tIns="182850" rIns="182850" bIns="182850" anchor="ctr" anchorCtr="0">
            <a:noAutofit/>
          </a:bodyPr>
          <a:lstStyle/>
          <a:p>
            <a:pPr marL="0" marR="0" lvl="0" indent="0" algn="l" rtl="0">
              <a:lnSpc>
                <a:spcPct val="115000"/>
              </a:lnSpc>
              <a:spcBef>
                <a:spcPts val="800"/>
              </a:spcBef>
              <a:spcAft>
                <a:spcPts val="1000"/>
              </a:spcAft>
              <a:buClr>
                <a:srgbClr val="000000"/>
              </a:buClr>
              <a:buSzPts val="2800"/>
              <a:buFont typeface="Arial"/>
              <a:buNone/>
            </a:pPr>
            <a:r>
              <a:rPr lang="en-US" sz="2000" b="1">
                <a:solidFill>
                  <a:srgbClr val="004654"/>
                </a:solidFill>
              </a:rPr>
              <a:t>FAQs</a:t>
            </a:r>
            <a:endParaRPr sz="2000" b="1" i="0" u="none" strike="noStrike" cap="none">
              <a:solidFill>
                <a:srgbClr val="004654"/>
              </a:solidFill>
              <a:latin typeface="Arial"/>
              <a:ea typeface="Arial"/>
              <a:cs typeface="Arial"/>
              <a:sym typeface="Arial"/>
            </a:endParaRPr>
          </a:p>
        </p:txBody>
      </p:sp>
      <p:sp>
        <p:nvSpPr>
          <p:cNvPr id="181" name="Google Shape;181;g147e6dab988_0_0"/>
          <p:cNvSpPr txBox="1"/>
          <p:nvPr/>
        </p:nvSpPr>
        <p:spPr>
          <a:xfrm>
            <a:off x="6416798" y="3069529"/>
            <a:ext cx="270900" cy="916200"/>
          </a:xfrm>
          <a:prstGeom prst="rect">
            <a:avLst/>
          </a:prstGeom>
          <a:solidFill>
            <a:schemeClr val="accent4"/>
          </a:solid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5600"/>
              <a:buFont typeface="Arial"/>
              <a:buNone/>
            </a:pPr>
            <a:endParaRPr sz="5600" b="1" i="0" u="none" strike="noStrike" cap="none">
              <a:solidFill>
                <a:srgbClr val="000000"/>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a:spLocks noGrp="1"/>
          </p:cNvSpPr>
          <p:nvPr>
            <p:ph type="title"/>
          </p:nvPr>
        </p:nvSpPr>
        <p:spPr>
          <a:xfrm>
            <a:off x="640080" y="0"/>
            <a:ext cx="10944300" cy="10476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Helpful Links</a:t>
            </a:r>
            <a:endParaRPr/>
          </a:p>
        </p:txBody>
      </p:sp>
      <p:sp>
        <p:nvSpPr>
          <p:cNvPr id="190" name="Google Shape;190;p2"/>
          <p:cNvSpPr txBox="1">
            <a:spLocks noGrp="1"/>
          </p:cNvSpPr>
          <p:nvPr>
            <p:ph type="body" idx="1"/>
          </p:nvPr>
        </p:nvSpPr>
        <p:spPr>
          <a:xfrm>
            <a:off x="1021075" y="160177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a:t>Portal</a:t>
            </a:r>
            <a:endParaRPr b="1"/>
          </a:p>
        </p:txBody>
      </p:sp>
      <p:sp>
        <p:nvSpPr>
          <p:cNvPr id="191" name="Google Shape;191;p2"/>
          <p:cNvSpPr txBox="1">
            <a:spLocks noGrp="1"/>
          </p:cNvSpPr>
          <p:nvPr>
            <p:ph type="body" idx="2"/>
          </p:nvPr>
        </p:nvSpPr>
        <p:spPr>
          <a:xfrm>
            <a:off x="1021075" y="2300300"/>
            <a:ext cx="2850600" cy="2239800"/>
          </a:xfrm>
          <a:prstGeom prst="rect">
            <a:avLst/>
          </a:prstGeom>
          <a:solidFill>
            <a:schemeClr val="lt2"/>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a:latin typeface="Arial"/>
                <a:ea typeface="Arial"/>
                <a:cs typeface="Arial"/>
                <a:sym typeface="Arial"/>
              </a:rPr>
              <a:t>How NRECA members request writing support</a:t>
            </a:r>
            <a:endParaRPr>
              <a:latin typeface="Arial"/>
              <a:ea typeface="Arial"/>
              <a:cs typeface="Arial"/>
              <a:sym typeface="Arial"/>
            </a:endParaRPr>
          </a:p>
        </p:txBody>
      </p:sp>
      <p:sp>
        <p:nvSpPr>
          <p:cNvPr id="192" name="Google Shape;192;p2"/>
          <p:cNvSpPr txBox="1">
            <a:spLocks noGrp="1"/>
          </p:cNvSpPr>
          <p:nvPr>
            <p:ph type="sldNum" idx="12"/>
          </p:nvPr>
        </p:nvSpPr>
        <p:spPr>
          <a:xfrm>
            <a:off x="10945165" y="6199632"/>
            <a:ext cx="855600" cy="365100"/>
          </a:xfrm>
          <a:prstGeom prst="rect">
            <a:avLst/>
          </a:prstGeom>
        </p:spPr>
        <p:txBody>
          <a:bodyPr spcFirstLastPara="1" wrap="square" lIns="45700" tIns="45700" rIns="91425" bIns="45700" anchor="ctr" anchorCtr="0">
            <a:noAutofit/>
          </a:bodyPr>
          <a:lstStyle/>
          <a:p>
            <a:pPr marL="0" lvl="0" indent="0" algn="l" rtl="0">
              <a:spcBef>
                <a:spcPts val="0"/>
              </a:spcBef>
              <a:spcAft>
                <a:spcPts val="0"/>
              </a:spcAft>
              <a:buClr>
                <a:srgbClr val="000000"/>
              </a:buClr>
              <a:buSzPts val="1200"/>
              <a:buFont typeface="Arial"/>
              <a:buNone/>
            </a:pPr>
            <a:r>
              <a:rPr lang="en-US"/>
              <a:t>| Pg. </a:t>
            </a:r>
            <a:fld id="{00000000-1234-1234-1234-123412341234}" type="slidenum">
              <a:rPr lang="en-US"/>
              <a:t>6</a:t>
            </a:fld>
            <a:endParaRPr/>
          </a:p>
        </p:txBody>
      </p:sp>
      <p:sp>
        <p:nvSpPr>
          <p:cNvPr id="193" name="Google Shape;193;p2"/>
          <p:cNvSpPr txBox="1">
            <a:spLocks noGrp="1"/>
          </p:cNvSpPr>
          <p:nvPr>
            <p:ph type="body" idx="2"/>
          </p:nvPr>
        </p:nvSpPr>
        <p:spPr>
          <a:xfrm>
            <a:off x="4638075" y="2300300"/>
            <a:ext cx="2850600" cy="2239800"/>
          </a:xfrm>
          <a:prstGeom prst="rect">
            <a:avLst/>
          </a:prstGeom>
          <a:solidFill>
            <a:schemeClr val="lt2"/>
          </a:solidFill>
        </p:spPr>
        <p:txBody>
          <a:bodyPr spcFirstLastPara="1" wrap="square" lIns="91425" tIns="45700" rIns="91425" bIns="45700" anchor="ctr" anchorCtr="0">
            <a:normAutofit/>
          </a:bodyPr>
          <a:lstStyle/>
          <a:p>
            <a:pPr marL="0" lvl="0" indent="0" algn="ctr" rtl="0">
              <a:spcBef>
                <a:spcPts val="1000"/>
              </a:spcBef>
              <a:spcAft>
                <a:spcPts val="0"/>
              </a:spcAft>
              <a:buNone/>
            </a:pPr>
            <a:r>
              <a:rPr lang="en-US">
                <a:latin typeface="Arial"/>
                <a:ea typeface="Arial"/>
                <a:cs typeface="Arial"/>
                <a:sym typeface="Arial"/>
              </a:rPr>
              <a:t>Information + guidance:</a:t>
            </a:r>
            <a:endParaRPr>
              <a:latin typeface="Arial"/>
              <a:ea typeface="Arial"/>
              <a:cs typeface="Arial"/>
              <a:sym typeface="Arial"/>
            </a:endParaRPr>
          </a:p>
          <a:p>
            <a:pPr marL="0" lvl="0" indent="0" algn="ctr" rtl="0">
              <a:spcBef>
                <a:spcPts val="1000"/>
              </a:spcBef>
              <a:spcAft>
                <a:spcPts val="0"/>
              </a:spcAft>
              <a:buNone/>
            </a:pPr>
            <a:r>
              <a:rPr lang="en-US">
                <a:latin typeface="Arial"/>
                <a:ea typeface="Arial"/>
                <a:cs typeface="Arial"/>
                <a:sym typeface="Arial"/>
              </a:rPr>
              <a:t>Current funding opportunities</a:t>
            </a:r>
            <a:endParaRPr>
              <a:latin typeface="Arial"/>
              <a:ea typeface="Arial"/>
              <a:cs typeface="Arial"/>
              <a:sym typeface="Arial"/>
            </a:endParaRPr>
          </a:p>
        </p:txBody>
      </p:sp>
      <p:sp>
        <p:nvSpPr>
          <p:cNvPr id="194" name="Google Shape;194;p2"/>
          <p:cNvSpPr txBox="1">
            <a:spLocks noGrp="1"/>
          </p:cNvSpPr>
          <p:nvPr>
            <p:ph type="body" idx="2"/>
          </p:nvPr>
        </p:nvSpPr>
        <p:spPr>
          <a:xfrm>
            <a:off x="8255075" y="2300300"/>
            <a:ext cx="2850600" cy="2239800"/>
          </a:xfrm>
          <a:prstGeom prst="rect">
            <a:avLst/>
          </a:prstGeom>
          <a:solidFill>
            <a:schemeClr val="lt2"/>
          </a:solidFill>
        </p:spPr>
        <p:txBody>
          <a:bodyPr spcFirstLastPara="1" wrap="square" lIns="91425" tIns="45700" rIns="91425" bIns="45700" anchor="ctr" anchorCtr="0">
            <a:normAutofit lnSpcReduction="10000"/>
          </a:bodyPr>
          <a:lstStyle/>
          <a:p>
            <a:pPr marL="0" lvl="0" indent="0" algn="ctr" rtl="0">
              <a:spcBef>
                <a:spcPts val="1000"/>
              </a:spcBef>
              <a:spcAft>
                <a:spcPts val="0"/>
              </a:spcAft>
              <a:buNone/>
            </a:pPr>
            <a:r>
              <a:rPr lang="en-US">
                <a:latin typeface="Arial"/>
                <a:ea typeface="Arial"/>
                <a:cs typeface="Arial"/>
                <a:sym typeface="Arial"/>
              </a:rPr>
              <a:t>How to get started:</a:t>
            </a:r>
            <a:endParaRPr>
              <a:latin typeface="Arial"/>
              <a:ea typeface="Arial"/>
              <a:cs typeface="Arial"/>
              <a:sym typeface="Arial"/>
            </a:endParaRPr>
          </a:p>
          <a:p>
            <a:pPr marL="0" lvl="0" indent="0" algn="ctr" rtl="0">
              <a:spcBef>
                <a:spcPts val="1000"/>
              </a:spcBef>
              <a:spcAft>
                <a:spcPts val="0"/>
              </a:spcAft>
              <a:buNone/>
            </a:pPr>
            <a:r>
              <a:rPr lang="en-US">
                <a:latin typeface="Arial"/>
                <a:ea typeface="Arial"/>
                <a:cs typeface="Arial"/>
                <a:sym typeface="Arial"/>
              </a:rPr>
              <a:t>Preparing for funding opportunities</a:t>
            </a:r>
            <a:endParaRPr>
              <a:latin typeface="Arial"/>
              <a:ea typeface="Arial"/>
              <a:cs typeface="Arial"/>
              <a:sym typeface="Arial"/>
            </a:endParaRPr>
          </a:p>
        </p:txBody>
      </p:sp>
      <p:sp>
        <p:nvSpPr>
          <p:cNvPr id="195" name="Google Shape;195;p2"/>
          <p:cNvSpPr txBox="1">
            <a:spLocks noGrp="1"/>
          </p:cNvSpPr>
          <p:nvPr>
            <p:ph type="body" idx="1"/>
          </p:nvPr>
        </p:nvSpPr>
        <p:spPr>
          <a:xfrm>
            <a:off x="4638075" y="160177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a:t>Infrastructure Hub</a:t>
            </a:r>
            <a:endParaRPr b="1"/>
          </a:p>
        </p:txBody>
      </p:sp>
      <p:sp>
        <p:nvSpPr>
          <p:cNvPr id="196" name="Google Shape;196;p2"/>
          <p:cNvSpPr txBox="1">
            <a:spLocks noGrp="1"/>
          </p:cNvSpPr>
          <p:nvPr>
            <p:ph type="body" idx="1"/>
          </p:nvPr>
        </p:nvSpPr>
        <p:spPr>
          <a:xfrm>
            <a:off x="8255075" y="160177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a:t>Guidebook </a:t>
            </a:r>
            <a:endParaRPr b="1"/>
          </a:p>
        </p:txBody>
      </p:sp>
      <p:sp>
        <p:nvSpPr>
          <p:cNvPr id="197" name="Google Shape;197;p2"/>
          <p:cNvSpPr txBox="1">
            <a:spLocks noGrp="1"/>
          </p:cNvSpPr>
          <p:nvPr>
            <p:ph type="body" idx="1"/>
          </p:nvPr>
        </p:nvSpPr>
        <p:spPr>
          <a:xfrm>
            <a:off x="1021075" y="476222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u="sng">
                <a:solidFill>
                  <a:schemeClr val="accent2"/>
                </a:solidFill>
                <a:hlinkClick r:id="rId3">
                  <a:extLst>
                    <a:ext uri="{A12FA001-AC4F-418D-AE19-62706E023703}">
                      <ahyp:hlinkClr xmlns:ahyp="http://schemas.microsoft.com/office/drawing/2018/hyperlinkcolor" val="tx"/>
                    </a:ext>
                  </a:extLst>
                </a:hlinkClick>
              </a:rPr>
              <a:t>Link</a:t>
            </a:r>
            <a:endParaRPr b="1">
              <a:solidFill>
                <a:schemeClr val="accent2"/>
              </a:solidFill>
            </a:endParaRPr>
          </a:p>
        </p:txBody>
      </p:sp>
      <p:sp>
        <p:nvSpPr>
          <p:cNvPr id="198" name="Google Shape;198;p2"/>
          <p:cNvSpPr txBox="1">
            <a:spLocks noGrp="1"/>
          </p:cNvSpPr>
          <p:nvPr>
            <p:ph type="body" idx="1"/>
          </p:nvPr>
        </p:nvSpPr>
        <p:spPr>
          <a:xfrm>
            <a:off x="4638075" y="476222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u="sng">
                <a:solidFill>
                  <a:schemeClr val="accent2"/>
                </a:solidFill>
                <a:hlinkClick r:id="rId4">
                  <a:extLst>
                    <a:ext uri="{A12FA001-AC4F-418D-AE19-62706E023703}">
                      <ahyp:hlinkClr xmlns:ahyp="http://schemas.microsoft.com/office/drawing/2018/hyperlinkcolor" val="tx"/>
                    </a:ext>
                  </a:extLst>
                </a:hlinkClick>
              </a:rPr>
              <a:t>Link</a:t>
            </a:r>
            <a:endParaRPr b="1">
              <a:solidFill>
                <a:schemeClr val="accent2"/>
              </a:solidFill>
            </a:endParaRPr>
          </a:p>
        </p:txBody>
      </p:sp>
      <p:sp>
        <p:nvSpPr>
          <p:cNvPr id="199" name="Google Shape;199;p2"/>
          <p:cNvSpPr txBox="1">
            <a:spLocks noGrp="1"/>
          </p:cNvSpPr>
          <p:nvPr>
            <p:ph type="body" idx="1"/>
          </p:nvPr>
        </p:nvSpPr>
        <p:spPr>
          <a:xfrm>
            <a:off x="8255075" y="4762225"/>
            <a:ext cx="2850600" cy="476400"/>
          </a:xfrm>
          <a:prstGeom prst="rect">
            <a:avLst/>
          </a:prstGeom>
          <a:solidFill>
            <a:schemeClr val="lt2"/>
          </a:solidFill>
        </p:spPr>
        <p:txBody>
          <a:bodyPr spcFirstLastPara="1" wrap="square" lIns="91425" tIns="45700" rIns="91425" bIns="45700" anchor="b" anchorCtr="0">
            <a:normAutofit fontScale="92500" lnSpcReduction="20000"/>
          </a:bodyPr>
          <a:lstStyle/>
          <a:p>
            <a:pPr marL="0" lvl="0" indent="0" algn="ctr" rtl="0">
              <a:spcBef>
                <a:spcPts val="1000"/>
              </a:spcBef>
              <a:spcAft>
                <a:spcPts val="0"/>
              </a:spcAft>
              <a:buNone/>
            </a:pPr>
            <a:r>
              <a:rPr lang="en-US" b="1" u="sng">
                <a:solidFill>
                  <a:schemeClr val="accent2"/>
                </a:solidFill>
                <a:hlinkClick r:id="rId5">
                  <a:extLst>
                    <a:ext uri="{A12FA001-AC4F-418D-AE19-62706E023703}">
                      <ahyp:hlinkClr xmlns:ahyp="http://schemas.microsoft.com/office/drawing/2018/hyperlinkcolor" val="tx"/>
                    </a:ext>
                  </a:extLst>
                </a:hlinkClick>
              </a:rPr>
              <a:t>Link</a:t>
            </a:r>
            <a:endParaRPr b="1">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47e6dab988_0_2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05" name="Google Shape;205;g147e6dab988_0_23"/>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06" name="Google Shape;206;g147e6dab988_0_23"/>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07" name="Google Shape;207;g147e6dab988_0_23"/>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08" name="Google Shape;208;g147e6dab988_0_23"/>
          <p:cNvSpPr/>
          <p:nvPr/>
        </p:nvSpPr>
        <p:spPr>
          <a:xfrm>
            <a:off x="4619245" y="3356842"/>
            <a:ext cx="766200" cy="7377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09" name="Google Shape;209;g147e6dab988_0_23"/>
          <p:cNvSpPr/>
          <p:nvPr/>
        </p:nvSpPr>
        <p:spPr>
          <a:xfrm>
            <a:off x="3383882" y="5187609"/>
            <a:ext cx="766200" cy="7377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10" name="Google Shape;210;g147e6dab988_0_23"/>
          <p:cNvSpPr/>
          <p:nvPr/>
        </p:nvSpPr>
        <p:spPr>
          <a:xfrm>
            <a:off x="3383882" y="1526074"/>
            <a:ext cx="766200" cy="7377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11" name="Google Shape;211;g147e6dab988_0_23"/>
          <p:cNvSpPr/>
          <p:nvPr/>
        </p:nvSpPr>
        <p:spPr>
          <a:xfrm>
            <a:off x="4235299" y="4433499"/>
            <a:ext cx="766200" cy="7377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12" name="Google Shape;212;g147e6dab988_0_23"/>
          <p:cNvSpPr/>
          <p:nvPr/>
        </p:nvSpPr>
        <p:spPr>
          <a:xfrm>
            <a:off x="4235299" y="2280183"/>
            <a:ext cx="766200" cy="7377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13" name="Google Shape;213;g147e6dab988_0_23"/>
          <p:cNvSpPr txBox="1"/>
          <p:nvPr/>
        </p:nvSpPr>
        <p:spPr>
          <a:xfrm>
            <a:off x="5577417" y="3612798"/>
            <a:ext cx="5683500" cy="3081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solidFill>
                  <a:schemeClr val="dk1"/>
                </a:solidFill>
              </a:rPr>
              <a:t>Review </a:t>
            </a:r>
            <a:r>
              <a:rPr lang="en-US" sz="2000" b="1" i="0" u="none" strike="noStrike" cap="none">
                <a:solidFill>
                  <a:schemeClr val="dk1"/>
                </a:solidFill>
                <a:latin typeface="Arial"/>
                <a:ea typeface="Arial"/>
                <a:cs typeface="Arial"/>
                <a:sym typeface="Arial"/>
              </a:rPr>
              <a:t>FOA Eligibility Criteria / Partnerships</a:t>
            </a:r>
            <a:endParaRPr sz="2000" b="1" i="0" u="none" strike="noStrike" cap="none">
              <a:solidFill>
                <a:schemeClr val="dk1"/>
              </a:solidFill>
              <a:latin typeface="Arial"/>
              <a:ea typeface="Arial"/>
              <a:cs typeface="Arial"/>
              <a:sym typeface="Arial"/>
            </a:endParaRPr>
          </a:p>
        </p:txBody>
      </p:sp>
      <p:sp>
        <p:nvSpPr>
          <p:cNvPr id="214" name="Google Shape;214;g147e6dab988_0_23"/>
          <p:cNvSpPr txBox="1"/>
          <p:nvPr/>
        </p:nvSpPr>
        <p:spPr>
          <a:xfrm>
            <a:off x="5174625" y="2127750"/>
            <a:ext cx="6231900" cy="7377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200" b="1" i="0" u="none" strike="noStrike" cap="none">
                <a:solidFill>
                  <a:schemeClr val="dk1"/>
                </a:solidFill>
                <a:latin typeface="Arial"/>
                <a:ea typeface="Arial"/>
                <a:cs typeface="Arial"/>
                <a:sym typeface="Arial"/>
              </a:rPr>
              <a:t>Identify Funding Opportunity (FOA) </a:t>
            </a:r>
            <a:r>
              <a:rPr lang="en-US" sz="2200" b="1">
                <a:solidFill>
                  <a:schemeClr val="dk1"/>
                </a:solidFill>
              </a:rPr>
              <a:t>Number </a:t>
            </a:r>
            <a:endParaRPr sz="2200" b="1" i="0" u="none" strike="noStrike" cap="none">
              <a:solidFill>
                <a:schemeClr val="dk1"/>
              </a:solidFill>
              <a:latin typeface="Arial"/>
              <a:ea typeface="Arial"/>
              <a:cs typeface="Arial"/>
              <a:sym typeface="Arial"/>
            </a:endParaRPr>
          </a:p>
        </p:txBody>
      </p:sp>
      <p:sp>
        <p:nvSpPr>
          <p:cNvPr id="215" name="Google Shape;215;g147e6dab988_0_23"/>
          <p:cNvSpPr txBox="1"/>
          <p:nvPr/>
        </p:nvSpPr>
        <p:spPr>
          <a:xfrm>
            <a:off x="5174627" y="4652715"/>
            <a:ext cx="2249400" cy="2637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a:solidFill>
                  <a:schemeClr val="dk1"/>
                </a:solidFill>
              </a:rPr>
              <a:t>Collect Data</a:t>
            </a:r>
            <a:endParaRPr sz="2000" b="1" i="0" u="none" strike="noStrike" cap="none">
              <a:solidFill>
                <a:schemeClr val="dk1"/>
              </a:solidFill>
              <a:latin typeface="Arial"/>
              <a:ea typeface="Arial"/>
              <a:cs typeface="Arial"/>
              <a:sym typeface="Arial"/>
            </a:endParaRPr>
          </a:p>
        </p:txBody>
      </p:sp>
      <p:sp>
        <p:nvSpPr>
          <p:cNvPr id="216" name="Google Shape;216;g147e6dab988_0_23"/>
          <p:cNvSpPr txBox="1"/>
          <p:nvPr/>
        </p:nvSpPr>
        <p:spPr>
          <a:xfrm>
            <a:off x="4488643" y="5471143"/>
            <a:ext cx="6506700" cy="3924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Arial"/>
                <a:ea typeface="Arial"/>
                <a:cs typeface="Arial"/>
                <a:sym typeface="Arial"/>
              </a:rPr>
              <a:t>Request Writing Assistance through the </a:t>
            </a:r>
            <a:r>
              <a:rPr lang="en-US" sz="2000" b="1" i="0" u="sng" strike="noStrike" cap="none">
                <a:solidFill>
                  <a:schemeClr val="hlink"/>
                </a:solidFill>
                <a:latin typeface="Arial"/>
                <a:ea typeface="Arial"/>
                <a:cs typeface="Arial"/>
                <a:sym typeface="Arial"/>
                <a:hlinkClick r:id="rId3"/>
              </a:rPr>
              <a:t>Portal</a:t>
            </a:r>
            <a:endParaRPr sz="2000" b="1" i="0" u="none" strike="noStrike" cap="none">
              <a:solidFill>
                <a:schemeClr val="dk1"/>
              </a:solidFill>
              <a:latin typeface="Arial"/>
              <a:ea typeface="Arial"/>
              <a:cs typeface="Arial"/>
              <a:sym typeface="Arial"/>
            </a:endParaRPr>
          </a:p>
        </p:txBody>
      </p:sp>
      <p:sp>
        <p:nvSpPr>
          <p:cNvPr id="217" name="Google Shape;217;g147e6dab988_0_23"/>
          <p:cNvSpPr txBox="1"/>
          <p:nvPr/>
        </p:nvSpPr>
        <p:spPr>
          <a:xfrm>
            <a:off x="4446025" y="1728525"/>
            <a:ext cx="6814800" cy="3264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200" b="1">
                <a:solidFill>
                  <a:schemeClr val="dk1"/>
                </a:solidFill>
              </a:rPr>
              <a:t>Obtain </a:t>
            </a:r>
            <a:r>
              <a:rPr lang="en-US" sz="2200" b="1" i="0" u="none" strike="noStrike" cap="none">
                <a:solidFill>
                  <a:schemeClr val="dk1"/>
                </a:solidFill>
                <a:latin typeface="Arial"/>
                <a:ea typeface="Arial"/>
                <a:cs typeface="Arial"/>
                <a:sym typeface="Arial"/>
              </a:rPr>
              <a:t>Unique Identifier</a:t>
            </a:r>
            <a:r>
              <a:rPr lang="en-US" sz="2200" b="1">
                <a:solidFill>
                  <a:schemeClr val="dk1"/>
                </a:solidFill>
              </a:rPr>
              <a:t> (UEI) (formerly DUNS)</a:t>
            </a:r>
            <a:endParaRPr sz="2200" b="0" i="0" u="none" strike="noStrike" cap="none">
              <a:solidFill>
                <a:schemeClr val="dk1"/>
              </a:solidFill>
              <a:latin typeface="Arial"/>
              <a:ea typeface="Arial"/>
              <a:cs typeface="Arial"/>
              <a:sym typeface="Arial"/>
            </a:endParaRPr>
          </a:p>
        </p:txBody>
      </p:sp>
      <p:sp>
        <p:nvSpPr>
          <p:cNvPr id="218" name="Google Shape;218;g147e6dab988_0_23"/>
          <p:cNvSpPr/>
          <p:nvPr/>
        </p:nvSpPr>
        <p:spPr>
          <a:xfrm>
            <a:off x="3594611" y="1729558"/>
            <a:ext cx="344601" cy="330959"/>
          </a:xfrm>
          <a:custGeom>
            <a:avLst/>
            <a:gdLst/>
            <a:ahLst/>
            <a:cxnLst/>
            <a:rect l="l" t="t" r="r" b="b"/>
            <a:pathLst>
              <a:path w="818" h="817" extrusionOk="0">
                <a:moveTo>
                  <a:pt x="588" y="572"/>
                </a:moveTo>
                <a:lnTo>
                  <a:pt x="527" y="395"/>
                </a:lnTo>
                <a:lnTo>
                  <a:pt x="704" y="456"/>
                </a:lnTo>
                <a:lnTo>
                  <a:pt x="628" y="489"/>
                </a:lnTo>
                <a:cubicBezTo>
                  <a:pt x="625" y="491"/>
                  <a:pt x="623" y="493"/>
                  <a:pt x="622" y="496"/>
                </a:cubicBezTo>
                <a:lnTo>
                  <a:pt x="588" y="572"/>
                </a:lnTo>
                <a:close/>
                <a:moveTo>
                  <a:pt x="792" y="593"/>
                </a:moveTo>
                <a:lnTo>
                  <a:pt x="606" y="593"/>
                </a:lnTo>
                <a:lnTo>
                  <a:pt x="643" y="510"/>
                </a:lnTo>
                <a:lnTo>
                  <a:pt x="743" y="465"/>
                </a:lnTo>
                <a:cubicBezTo>
                  <a:pt x="748" y="464"/>
                  <a:pt x="751" y="459"/>
                  <a:pt x="750" y="454"/>
                </a:cubicBezTo>
                <a:cubicBezTo>
                  <a:pt x="750" y="449"/>
                  <a:pt x="747" y="444"/>
                  <a:pt x="742" y="442"/>
                </a:cubicBezTo>
                <a:lnTo>
                  <a:pt x="586" y="389"/>
                </a:lnTo>
                <a:lnTo>
                  <a:pt x="586" y="316"/>
                </a:lnTo>
                <a:cubicBezTo>
                  <a:pt x="586" y="310"/>
                  <a:pt x="580" y="304"/>
                  <a:pt x="573" y="304"/>
                </a:cubicBezTo>
                <a:cubicBezTo>
                  <a:pt x="567" y="304"/>
                  <a:pt x="561" y="310"/>
                  <a:pt x="561" y="316"/>
                </a:cubicBezTo>
                <a:lnTo>
                  <a:pt x="561" y="380"/>
                </a:lnTo>
                <a:lnTo>
                  <a:pt x="511" y="363"/>
                </a:lnTo>
                <a:cubicBezTo>
                  <a:pt x="507" y="362"/>
                  <a:pt x="502" y="363"/>
                  <a:pt x="498" y="367"/>
                </a:cubicBezTo>
                <a:cubicBezTo>
                  <a:pt x="495" y="369"/>
                  <a:pt x="494" y="375"/>
                  <a:pt x="495" y="379"/>
                </a:cubicBezTo>
                <a:lnTo>
                  <a:pt x="524" y="462"/>
                </a:lnTo>
                <a:lnTo>
                  <a:pt x="256" y="462"/>
                </a:lnTo>
                <a:lnTo>
                  <a:pt x="256" y="157"/>
                </a:lnTo>
                <a:lnTo>
                  <a:pt x="561" y="157"/>
                </a:lnTo>
                <a:lnTo>
                  <a:pt x="561" y="220"/>
                </a:lnTo>
                <a:cubicBezTo>
                  <a:pt x="540" y="240"/>
                  <a:pt x="435" y="346"/>
                  <a:pt x="404" y="377"/>
                </a:cubicBezTo>
                <a:lnTo>
                  <a:pt x="327" y="300"/>
                </a:lnTo>
                <a:cubicBezTo>
                  <a:pt x="322" y="296"/>
                  <a:pt x="314" y="296"/>
                  <a:pt x="309" y="300"/>
                </a:cubicBezTo>
                <a:cubicBezTo>
                  <a:pt x="305" y="305"/>
                  <a:pt x="305" y="313"/>
                  <a:pt x="309" y="318"/>
                </a:cubicBezTo>
                <a:lnTo>
                  <a:pt x="395" y="404"/>
                </a:lnTo>
                <a:cubicBezTo>
                  <a:pt x="400" y="408"/>
                  <a:pt x="408" y="408"/>
                  <a:pt x="413" y="404"/>
                </a:cubicBezTo>
                <a:cubicBezTo>
                  <a:pt x="586" y="230"/>
                  <a:pt x="586" y="230"/>
                  <a:pt x="586" y="224"/>
                </a:cubicBezTo>
                <a:lnTo>
                  <a:pt x="586" y="144"/>
                </a:lnTo>
                <a:cubicBezTo>
                  <a:pt x="586" y="138"/>
                  <a:pt x="580" y="132"/>
                  <a:pt x="573" y="132"/>
                </a:cubicBezTo>
                <a:lnTo>
                  <a:pt x="244" y="132"/>
                </a:lnTo>
                <a:cubicBezTo>
                  <a:pt x="237" y="132"/>
                  <a:pt x="231" y="138"/>
                  <a:pt x="231" y="144"/>
                </a:cubicBezTo>
                <a:lnTo>
                  <a:pt x="231" y="474"/>
                </a:lnTo>
                <a:cubicBezTo>
                  <a:pt x="231" y="480"/>
                  <a:pt x="237" y="487"/>
                  <a:pt x="244" y="487"/>
                </a:cubicBezTo>
                <a:lnTo>
                  <a:pt x="532" y="487"/>
                </a:lnTo>
                <a:lnTo>
                  <a:pt x="575" y="610"/>
                </a:lnTo>
                <a:cubicBezTo>
                  <a:pt x="576" y="615"/>
                  <a:pt x="581" y="618"/>
                  <a:pt x="586" y="618"/>
                </a:cubicBezTo>
                <a:lnTo>
                  <a:pt x="792" y="618"/>
                </a:lnTo>
                <a:lnTo>
                  <a:pt x="792" y="656"/>
                </a:lnTo>
                <a:cubicBezTo>
                  <a:pt x="792" y="676"/>
                  <a:pt x="775" y="692"/>
                  <a:pt x="754" y="692"/>
                </a:cubicBezTo>
                <a:lnTo>
                  <a:pt x="63" y="692"/>
                </a:lnTo>
                <a:cubicBezTo>
                  <a:pt x="42" y="692"/>
                  <a:pt x="25" y="676"/>
                  <a:pt x="25" y="656"/>
                </a:cubicBezTo>
                <a:lnTo>
                  <a:pt x="25" y="618"/>
                </a:lnTo>
                <a:lnTo>
                  <a:pt x="521" y="618"/>
                </a:lnTo>
                <a:cubicBezTo>
                  <a:pt x="527" y="618"/>
                  <a:pt x="533" y="613"/>
                  <a:pt x="533" y="606"/>
                </a:cubicBezTo>
                <a:cubicBezTo>
                  <a:pt x="533" y="599"/>
                  <a:pt x="527" y="593"/>
                  <a:pt x="521" y="593"/>
                </a:cubicBezTo>
                <a:lnTo>
                  <a:pt x="25" y="593"/>
                </a:lnTo>
                <a:lnTo>
                  <a:pt x="25" y="62"/>
                </a:lnTo>
                <a:cubicBezTo>
                  <a:pt x="25" y="41"/>
                  <a:pt x="42" y="25"/>
                  <a:pt x="63" y="25"/>
                </a:cubicBezTo>
                <a:lnTo>
                  <a:pt x="754" y="25"/>
                </a:lnTo>
                <a:cubicBezTo>
                  <a:pt x="775" y="25"/>
                  <a:pt x="792" y="41"/>
                  <a:pt x="792" y="62"/>
                </a:cubicBezTo>
                <a:lnTo>
                  <a:pt x="792" y="593"/>
                </a:lnTo>
                <a:close/>
                <a:moveTo>
                  <a:pt x="544" y="791"/>
                </a:moveTo>
                <a:lnTo>
                  <a:pt x="272" y="791"/>
                </a:lnTo>
                <a:lnTo>
                  <a:pt x="272" y="717"/>
                </a:lnTo>
                <a:lnTo>
                  <a:pt x="544" y="717"/>
                </a:lnTo>
                <a:lnTo>
                  <a:pt x="544" y="791"/>
                </a:lnTo>
                <a:close/>
                <a:moveTo>
                  <a:pt x="754" y="0"/>
                </a:moveTo>
                <a:lnTo>
                  <a:pt x="63" y="0"/>
                </a:lnTo>
                <a:cubicBezTo>
                  <a:pt x="28" y="0"/>
                  <a:pt x="0" y="28"/>
                  <a:pt x="0" y="62"/>
                </a:cubicBezTo>
                <a:lnTo>
                  <a:pt x="0" y="656"/>
                </a:lnTo>
                <a:cubicBezTo>
                  <a:pt x="0" y="690"/>
                  <a:pt x="28" y="717"/>
                  <a:pt x="63" y="717"/>
                </a:cubicBezTo>
                <a:lnTo>
                  <a:pt x="248" y="717"/>
                </a:lnTo>
                <a:lnTo>
                  <a:pt x="248" y="791"/>
                </a:lnTo>
                <a:lnTo>
                  <a:pt x="161" y="791"/>
                </a:lnTo>
                <a:cubicBezTo>
                  <a:pt x="154" y="791"/>
                  <a:pt x="149" y="797"/>
                  <a:pt x="149" y="804"/>
                </a:cubicBezTo>
                <a:cubicBezTo>
                  <a:pt x="149" y="811"/>
                  <a:pt x="154" y="816"/>
                  <a:pt x="161" y="816"/>
                </a:cubicBezTo>
                <a:lnTo>
                  <a:pt x="656" y="816"/>
                </a:lnTo>
                <a:cubicBezTo>
                  <a:pt x="663" y="816"/>
                  <a:pt x="668" y="811"/>
                  <a:pt x="668" y="804"/>
                </a:cubicBezTo>
                <a:cubicBezTo>
                  <a:pt x="668" y="797"/>
                  <a:pt x="663" y="791"/>
                  <a:pt x="656" y="791"/>
                </a:cubicBezTo>
                <a:lnTo>
                  <a:pt x="569" y="791"/>
                </a:lnTo>
                <a:lnTo>
                  <a:pt x="569" y="717"/>
                </a:lnTo>
                <a:lnTo>
                  <a:pt x="754" y="717"/>
                </a:lnTo>
                <a:cubicBezTo>
                  <a:pt x="788" y="717"/>
                  <a:pt x="817" y="690"/>
                  <a:pt x="817" y="656"/>
                </a:cubicBezTo>
                <a:lnTo>
                  <a:pt x="817" y="62"/>
                </a:lnTo>
                <a:cubicBezTo>
                  <a:pt x="817" y="28"/>
                  <a:pt x="788" y="0"/>
                  <a:pt x="754"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19" name="Google Shape;219;g147e6dab988_0_23"/>
          <p:cNvSpPr/>
          <p:nvPr/>
        </p:nvSpPr>
        <p:spPr>
          <a:xfrm>
            <a:off x="4446028" y="2483667"/>
            <a:ext cx="344660" cy="330626"/>
          </a:xfrm>
          <a:custGeom>
            <a:avLst/>
            <a:gdLst/>
            <a:ahLst/>
            <a:cxnLst/>
            <a:rect l="l" t="t" r="r" b="b"/>
            <a:pathLst>
              <a:path w="293328" h="293238" extrusionOk="0">
                <a:moveTo>
                  <a:pt x="128173" y="245972"/>
                </a:moveTo>
                <a:lnTo>
                  <a:pt x="206065" y="245972"/>
                </a:lnTo>
                <a:cubicBezTo>
                  <a:pt x="208601" y="245972"/>
                  <a:pt x="210775" y="248170"/>
                  <a:pt x="210775" y="250735"/>
                </a:cubicBezTo>
                <a:cubicBezTo>
                  <a:pt x="210775" y="253299"/>
                  <a:pt x="208601" y="255131"/>
                  <a:pt x="206065" y="255131"/>
                </a:cubicBezTo>
                <a:lnTo>
                  <a:pt x="128173" y="255131"/>
                </a:lnTo>
                <a:cubicBezTo>
                  <a:pt x="125999" y="255131"/>
                  <a:pt x="123825" y="253299"/>
                  <a:pt x="123825" y="250735"/>
                </a:cubicBezTo>
                <a:cubicBezTo>
                  <a:pt x="123825" y="248170"/>
                  <a:pt x="125999" y="245972"/>
                  <a:pt x="128173" y="245972"/>
                </a:cubicBezTo>
                <a:close/>
                <a:moveTo>
                  <a:pt x="39585" y="245972"/>
                </a:moveTo>
                <a:lnTo>
                  <a:pt x="96940" y="245972"/>
                </a:lnTo>
                <a:cubicBezTo>
                  <a:pt x="99449" y="245972"/>
                  <a:pt x="101241" y="248170"/>
                  <a:pt x="101241" y="250735"/>
                </a:cubicBezTo>
                <a:cubicBezTo>
                  <a:pt x="101241" y="253299"/>
                  <a:pt x="99449" y="255131"/>
                  <a:pt x="96940" y="255131"/>
                </a:cubicBezTo>
                <a:lnTo>
                  <a:pt x="39585" y="255131"/>
                </a:lnTo>
                <a:cubicBezTo>
                  <a:pt x="36717" y="255131"/>
                  <a:pt x="34925" y="253299"/>
                  <a:pt x="34925" y="250735"/>
                </a:cubicBezTo>
                <a:cubicBezTo>
                  <a:pt x="34925" y="248170"/>
                  <a:pt x="36717" y="245972"/>
                  <a:pt x="39585" y="245972"/>
                </a:cubicBezTo>
                <a:close/>
                <a:moveTo>
                  <a:pt x="220663" y="211047"/>
                </a:moveTo>
                <a:lnTo>
                  <a:pt x="254000" y="211047"/>
                </a:lnTo>
                <a:cubicBezTo>
                  <a:pt x="256564" y="211047"/>
                  <a:pt x="258396" y="213245"/>
                  <a:pt x="258396" y="215810"/>
                </a:cubicBezTo>
                <a:cubicBezTo>
                  <a:pt x="258396" y="218374"/>
                  <a:pt x="256564" y="220206"/>
                  <a:pt x="254000" y="220206"/>
                </a:cubicBezTo>
                <a:lnTo>
                  <a:pt x="220663" y="220206"/>
                </a:lnTo>
                <a:cubicBezTo>
                  <a:pt x="218098" y="220206"/>
                  <a:pt x="215900" y="218374"/>
                  <a:pt x="215900" y="215810"/>
                </a:cubicBezTo>
                <a:cubicBezTo>
                  <a:pt x="215900" y="213245"/>
                  <a:pt x="218098" y="211047"/>
                  <a:pt x="220663" y="211047"/>
                </a:cubicBezTo>
                <a:close/>
                <a:moveTo>
                  <a:pt x="159971" y="211047"/>
                </a:moveTo>
                <a:lnTo>
                  <a:pt x="193308" y="211047"/>
                </a:lnTo>
                <a:cubicBezTo>
                  <a:pt x="195873" y="211047"/>
                  <a:pt x="198071" y="213245"/>
                  <a:pt x="198071" y="215810"/>
                </a:cubicBezTo>
                <a:cubicBezTo>
                  <a:pt x="198071" y="218374"/>
                  <a:pt x="195873" y="220206"/>
                  <a:pt x="193308" y="220206"/>
                </a:cubicBezTo>
                <a:lnTo>
                  <a:pt x="159971" y="220206"/>
                </a:lnTo>
                <a:cubicBezTo>
                  <a:pt x="157407" y="220206"/>
                  <a:pt x="155575" y="218374"/>
                  <a:pt x="155575" y="215810"/>
                </a:cubicBezTo>
                <a:cubicBezTo>
                  <a:pt x="155575" y="213245"/>
                  <a:pt x="157407" y="211047"/>
                  <a:pt x="159971" y="211047"/>
                </a:cubicBezTo>
                <a:close/>
                <a:moveTo>
                  <a:pt x="99520" y="211047"/>
                </a:moveTo>
                <a:lnTo>
                  <a:pt x="131899" y="211047"/>
                </a:lnTo>
                <a:cubicBezTo>
                  <a:pt x="134390" y="211047"/>
                  <a:pt x="136169" y="213245"/>
                  <a:pt x="136169" y="215810"/>
                </a:cubicBezTo>
                <a:cubicBezTo>
                  <a:pt x="136169" y="218374"/>
                  <a:pt x="134390" y="220206"/>
                  <a:pt x="131899" y="220206"/>
                </a:cubicBezTo>
                <a:lnTo>
                  <a:pt x="99520" y="220206"/>
                </a:lnTo>
                <a:cubicBezTo>
                  <a:pt x="97029" y="220206"/>
                  <a:pt x="95250" y="218374"/>
                  <a:pt x="95250" y="215810"/>
                </a:cubicBezTo>
                <a:cubicBezTo>
                  <a:pt x="95250" y="213245"/>
                  <a:pt x="97029" y="211047"/>
                  <a:pt x="99520" y="211047"/>
                </a:cubicBezTo>
                <a:close/>
                <a:moveTo>
                  <a:pt x="39687" y="211047"/>
                </a:moveTo>
                <a:lnTo>
                  <a:pt x="73024" y="211047"/>
                </a:lnTo>
                <a:cubicBezTo>
                  <a:pt x="75589" y="211047"/>
                  <a:pt x="77421" y="213245"/>
                  <a:pt x="77421" y="215810"/>
                </a:cubicBezTo>
                <a:cubicBezTo>
                  <a:pt x="77421" y="218374"/>
                  <a:pt x="75589" y="220206"/>
                  <a:pt x="73024" y="220206"/>
                </a:cubicBezTo>
                <a:lnTo>
                  <a:pt x="39687" y="220206"/>
                </a:lnTo>
                <a:cubicBezTo>
                  <a:pt x="36757" y="220206"/>
                  <a:pt x="34925" y="218374"/>
                  <a:pt x="34925" y="215810"/>
                </a:cubicBezTo>
                <a:cubicBezTo>
                  <a:pt x="34925" y="213245"/>
                  <a:pt x="36757" y="211047"/>
                  <a:pt x="39687" y="211047"/>
                </a:cubicBezTo>
                <a:close/>
                <a:moveTo>
                  <a:pt x="231675" y="135917"/>
                </a:moveTo>
                <a:cubicBezTo>
                  <a:pt x="227365" y="135917"/>
                  <a:pt x="222336" y="137358"/>
                  <a:pt x="219463" y="140241"/>
                </a:cubicBezTo>
                <a:cubicBezTo>
                  <a:pt x="219463" y="140241"/>
                  <a:pt x="219463" y="140601"/>
                  <a:pt x="219104" y="140601"/>
                </a:cubicBezTo>
                <a:cubicBezTo>
                  <a:pt x="223414" y="147807"/>
                  <a:pt x="223414" y="156453"/>
                  <a:pt x="219104" y="164019"/>
                </a:cubicBezTo>
                <a:cubicBezTo>
                  <a:pt x="219463" y="164019"/>
                  <a:pt x="219463" y="164019"/>
                  <a:pt x="219463" y="164019"/>
                </a:cubicBezTo>
                <a:cubicBezTo>
                  <a:pt x="222336" y="166902"/>
                  <a:pt x="227365" y="168703"/>
                  <a:pt x="231675" y="168703"/>
                </a:cubicBezTo>
                <a:cubicBezTo>
                  <a:pt x="240654" y="168703"/>
                  <a:pt x="247837" y="161137"/>
                  <a:pt x="247837" y="152490"/>
                </a:cubicBezTo>
                <a:cubicBezTo>
                  <a:pt x="247837" y="143123"/>
                  <a:pt x="240654" y="135917"/>
                  <a:pt x="231675" y="135917"/>
                </a:cubicBezTo>
                <a:close/>
                <a:moveTo>
                  <a:pt x="231675" y="126910"/>
                </a:moveTo>
                <a:cubicBezTo>
                  <a:pt x="245682" y="126910"/>
                  <a:pt x="256816" y="138439"/>
                  <a:pt x="256816" y="152490"/>
                </a:cubicBezTo>
                <a:cubicBezTo>
                  <a:pt x="256816" y="166181"/>
                  <a:pt x="245682" y="177350"/>
                  <a:pt x="231675" y="177350"/>
                </a:cubicBezTo>
                <a:cubicBezTo>
                  <a:pt x="225569" y="177350"/>
                  <a:pt x="219104" y="174828"/>
                  <a:pt x="214794" y="170865"/>
                </a:cubicBezTo>
                <a:cubicBezTo>
                  <a:pt x="214435" y="170504"/>
                  <a:pt x="214435" y="170504"/>
                  <a:pt x="214435" y="170504"/>
                </a:cubicBezTo>
                <a:cubicBezTo>
                  <a:pt x="209766" y="175188"/>
                  <a:pt x="203301" y="177350"/>
                  <a:pt x="197195" y="177350"/>
                </a:cubicBezTo>
                <a:cubicBezTo>
                  <a:pt x="190730" y="177350"/>
                  <a:pt x="184265" y="174828"/>
                  <a:pt x="179237" y="170144"/>
                </a:cubicBezTo>
                <a:cubicBezTo>
                  <a:pt x="177800" y="168343"/>
                  <a:pt x="177800" y="165460"/>
                  <a:pt x="179237" y="163659"/>
                </a:cubicBezTo>
                <a:cubicBezTo>
                  <a:pt x="181033" y="162218"/>
                  <a:pt x="183906" y="162218"/>
                  <a:pt x="185702" y="163659"/>
                </a:cubicBezTo>
                <a:cubicBezTo>
                  <a:pt x="192167" y="170144"/>
                  <a:pt x="202582" y="170144"/>
                  <a:pt x="208688" y="163659"/>
                </a:cubicBezTo>
                <a:cubicBezTo>
                  <a:pt x="215153" y="157534"/>
                  <a:pt x="215153" y="147086"/>
                  <a:pt x="208688" y="140601"/>
                </a:cubicBezTo>
                <a:cubicBezTo>
                  <a:pt x="206892" y="138799"/>
                  <a:pt x="206892" y="135917"/>
                  <a:pt x="208688" y="134476"/>
                </a:cubicBezTo>
                <a:cubicBezTo>
                  <a:pt x="210125" y="133035"/>
                  <a:pt x="212639" y="132675"/>
                  <a:pt x="214435" y="133755"/>
                </a:cubicBezTo>
                <a:cubicBezTo>
                  <a:pt x="214435" y="133755"/>
                  <a:pt x="214435" y="133755"/>
                  <a:pt x="214794" y="133755"/>
                </a:cubicBezTo>
                <a:cubicBezTo>
                  <a:pt x="219104" y="129432"/>
                  <a:pt x="225569" y="126910"/>
                  <a:pt x="231675" y="126910"/>
                </a:cubicBezTo>
                <a:close/>
                <a:moveTo>
                  <a:pt x="45289" y="126910"/>
                </a:moveTo>
                <a:lnTo>
                  <a:pt x="77812" y="126910"/>
                </a:lnTo>
                <a:cubicBezTo>
                  <a:pt x="80314" y="126910"/>
                  <a:pt x="82458" y="129072"/>
                  <a:pt x="82458" y="131233"/>
                </a:cubicBezTo>
                <a:cubicBezTo>
                  <a:pt x="82458" y="133755"/>
                  <a:pt x="80314" y="135917"/>
                  <a:pt x="77812" y="135917"/>
                </a:cubicBezTo>
                <a:lnTo>
                  <a:pt x="45289" y="135917"/>
                </a:lnTo>
                <a:cubicBezTo>
                  <a:pt x="44217" y="135917"/>
                  <a:pt x="43860" y="136638"/>
                  <a:pt x="43860" y="137358"/>
                </a:cubicBezTo>
                <a:lnTo>
                  <a:pt x="43860" y="167262"/>
                </a:lnTo>
                <a:cubicBezTo>
                  <a:pt x="43860" y="167622"/>
                  <a:pt x="44217" y="168703"/>
                  <a:pt x="45289" y="168703"/>
                </a:cubicBezTo>
                <a:lnTo>
                  <a:pt x="92465" y="168703"/>
                </a:lnTo>
                <a:cubicBezTo>
                  <a:pt x="93180" y="168703"/>
                  <a:pt x="93895" y="167622"/>
                  <a:pt x="93895" y="167262"/>
                </a:cubicBezTo>
                <a:lnTo>
                  <a:pt x="93895" y="157894"/>
                </a:lnTo>
                <a:cubicBezTo>
                  <a:pt x="93895" y="155372"/>
                  <a:pt x="95682" y="153211"/>
                  <a:pt x="98183" y="153211"/>
                </a:cubicBezTo>
                <a:cubicBezTo>
                  <a:pt x="100685" y="153211"/>
                  <a:pt x="102829" y="155372"/>
                  <a:pt x="102829" y="157894"/>
                </a:cubicBezTo>
                <a:lnTo>
                  <a:pt x="102829" y="167262"/>
                </a:lnTo>
                <a:cubicBezTo>
                  <a:pt x="102829" y="173026"/>
                  <a:pt x="98183" y="177350"/>
                  <a:pt x="92465" y="177350"/>
                </a:cubicBezTo>
                <a:lnTo>
                  <a:pt x="45289" y="177350"/>
                </a:lnTo>
                <a:cubicBezTo>
                  <a:pt x="39571" y="177350"/>
                  <a:pt x="34925" y="173026"/>
                  <a:pt x="34925" y="167262"/>
                </a:cubicBezTo>
                <a:lnTo>
                  <a:pt x="34925" y="137358"/>
                </a:lnTo>
                <a:cubicBezTo>
                  <a:pt x="34925" y="131594"/>
                  <a:pt x="39571" y="126910"/>
                  <a:pt x="45289" y="126910"/>
                </a:cubicBezTo>
                <a:close/>
                <a:moveTo>
                  <a:pt x="22287" y="103437"/>
                </a:moveTo>
                <a:cubicBezTo>
                  <a:pt x="15098" y="103437"/>
                  <a:pt x="8987" y="109548"/>
                  <a:pt x="8987" y="117097"/>
                </a:cubicBezTo>
                <a:lnTo>
                  <a:pt x="8987" y="270950"/>
                </a:lnTo>
                <a:cubicBezTo>
                  <a:pt x="8987" y="278499"/>
                  <a:pt x="15098" y="284251"/>
                  <a:pt x="22287" y="284251"/>
                </a:cubicBezTo>
                <a:lnTo>
                  <a:pt x="271041" y="284251"/>
                </a:lnTo>
                <a:cubicBezTo>
                  <a:pt x="278230" y="284251"/>
                  <a:pt x="284341" y="278499"/>
                  <a:pt x="284341" y="270950"/>
                </a:cubicBezTo>
                <a:lnTo>
                  <a:pt x="284341" y="117097"/>
                </a:lnTo>
                <a:cubicBezTo>
                  <a:pt x="284341" y="109548"/>
                  <a:pt x="278230" y="103437"/>
                  <a:pt x="271041" y="103437"/>
                </a:cubicBezTo>
                <a:lnTo>
                  <a:pt x="220715" y="103437"/>
                </a:lnTo>
                <a:cubicBezTo>
                  <a:pt x="210290" y="139744"/>
                  <a:pt x="152056" y="183599"/>
                  <a:pt x="149180" y="185756"/>
                </a:cubicBezTo>
                <a:cubicBezTo>
                  <a:pt x="148461" y="186475"/>
                  <a:pt x="147383" y="186475"/>
                  <a:pt x="146664" y="186475"/>
                </a:cubicBezTo>
                <a:cubicBezTo>
                  <a:pt x="145585" y="186475"/>
                  <a:pt x="144867" y="186475"/>
                  <a:pt x="143788" y="185756"/>
                </a:cubicBezTo>
                <a:cubicBezTo>
                  <a:pt x="141272" y="183599"/>
                  <a:pt x="83037" y="139744"/>
                  <a:pt x="72972" y="103437"/>
                </a:cubicBezTo>
                <a:lnTo>
                  <a:pt x="22287" y="103437"/>
                </a:lnTo>
                <a:close/>
                <a:moveTo>
                  <a:pt x="146664" y="56186"/>
                </a:moveTo>
                <a:cubicBezTo>
                  <a:pt x="139820" y="56186"/>
                  <a:pt x="134417" y="61953"/>
                  <a:pt x="134417" y="68441"/>
                </a:cubicBezTo>
                <a:cubicBezTo>
                  <a:pt x="134417" y="72045"/>
                  <a:pt x="136218" y="75650"/>
                  <a:pt x="139460" y="77812"/>
                </a:cubicBezTo>
                <a:cubicBezTo>
                  <a:pt x="140540" y="78894"/>
                  <a:pt x="141261" y="80335"/>
                  <a:pt x="140900" y="82138"/>
                </a:cubicBezTo>
                <a:lnTo>
                  <a:pt x="135498" y="112776"/>
                </a:lnTo>
                <a:lnTo>
                  <a:pt x="157830" y="112776"/>
                </a:lnTo>
                <a:lnTo>
                  <a:pt x="152427" y="82138"/>
                </a:lnTo>
                <a:cubicBezTo>
                  <a:pt x="152066" y="80335"/>
                  <a:pt x="152787" y="78894"/>
                  <a:pt x="154228" y="77812"/>
                </a:cubicBezTo>
                <a:cubicBezTo>
                  <a:pt x="157109" y="75650"/>
                  <a:pt x="158550" y="72045"/>
                  <a:pt x="158550" y="68441"/>
                </a:cubicBezTo>
                <a:cubicBezTo>
                  <a:pt x="158550" y="61953"/>
                  <a:pt x="153507" y="56186"/>
                  <a:pt x="146664" y="56186"/>
                </a:cubicBezTo>
                <a:close/>
                <a:moveTo>
                  <a:pt x="146664" y="47535"/>
                </a:moveTo>
                <a:cubicBezTo>
                  <a:pt x="158190" y="47535"/>
                  <a:pt x="167915" y="56907"/>
                  <a:pt x="167915" y="68441"/>
                </a:cubicBezTo>
                <a:cubicBezTo>
                  <a:pt x="167915" y="73847"/>
                  <a:pt x="165394" y="79254"/>
                  <a:pt x="161792" y="82859"/>
                </a:cubicBezTo>
                <a:lnTo>
                  <a:pt x="167555" y="116380"/>
                </a:lnTo>
                <a:cubicBezTo>
                  <a:pt x="167915" y="117822"/>
                  <a:pt x="167555" y="119264"/>
                  <a:pt x="166834" y="120345"/>
                </a:cubicBezTo>
                <a:cubicBezTo>
                  <a:pt x="165754" y="121066"/>
                  <a:pt x="164673" y="121787"/>
                  <a:pt x="163232" y="121787"/>
                </a:cubicBezTo>
                <a:lnTo>
                  <a:pt x="130095" y="121787"/>
                </a:lnTo>
                <a:cubicBezTo>
                  <a:pt x="128654" y="121787"/>
                  <a:pt x="127573" y="121066"/>
                  <a:pt x="126493" y="120345"/>
                </a:cubicBezTo>
                <a:cubicBezTo>
                  <a:pt x="125772" y="119264"/>
                  <a:pt x="125412" y="117822"/>
                  <a:pt x="125772" y="116380"/>
                </a:cubicBezTo>
                <a:lnTo>
                  <a:pt x="131535" y="82859"/>
                </a:lnTo>
                <a:cubicBezTo>
                  <a:pt x="127933" y="79254"/>
                  <a:pt x="125412" y="73847"/>
                  <a:pt x="125412" y="68441"/>
                </a:cubicBezTo>
                <a:cubicBezTo>
                  <a:pt x="125412" y="56907"/>
                  <a:pt x="135137" y="47535"/>
                  <a:pt x="146664" y="47535"/>
                </a:cubicBezTo>
                <a:close/>
                <a:moveTo>
                  <a:pt x="146664" y="8897"/>
                </a:moveTo>
                <a:lnTo>
                  <a:pt x="80162" y="31184"/>
                </a:lnTo>
                <a:lnTo>
                  <a:pt x="80162" y="93372"/>
                </a:lnTo>
                <a:cubicBezTo>
                  <a:pt x="80162" y="122849"/>
                  <a:pt x="134082" y="166704"/>
                  <a:pt x="146664" y="176410"/>
                </a:cubicBezTo>
                <a:cubicBezTo>
                  <a:pt x="159245" y="166704"/>
                  <a:pt x="213525" y="122849"/>
                  <a:pt x="213525" y="93372"/>
                </a:cubicBezTo>
                <a:lnTo>
                  <a:pt x="213525" y="31184"/>
                </a:lnTo>
                <a:lnTo>
                  <a:pt x="146664" y="8897"/>
                </a:lnTo>
                <a:close/>
                <a:moveTo>
                  <a:pt x="145226" y="269"/>
                </a:moveTo>
                <a:cubicBezTo>
                  <a:pt x="146304" y="-90"/>
                  <a:pt x="147023" y="-90"/>
                  <a:pt x="148102" y="269"/>
                </a:cubicBezTo>
                <a:lnTo>
                  <a:pt x="219277" y="23635"/>
                </a:lnTo>
                <a:cubicBezTo>
                  <a:pt x="221074" y="24354"/>
                  <a:pt x="222153" y="26151"/>
                  <a:pt x="222153" y="27949"/>
                </a:cubicBezTo>
                <a:lnTo>
                  <a:pt x="222153" y="93372"/>
                </a:lnTo>
                <a:cubicBezTo>
                  <a:pt x="222153" y="93732"/>
                  <a:pt x="222153" y="94451"/>
                  <a:pt x="222153" y="94810"/>
                </a:cubicBezTo>
                <a:lnTo>
                  <a:pt x="271041" y="94810"/>
                </a:lnTo>
                <a:cubicBezTo>
                  <a:pt x="283263" y="94810"/>
                  <a:pt x="293328" y="104875"/>
                  <a:pt x="293328" y="117097"/>
                </a:cubicBezTo>
                <a:lnTo>
                  <a:pt x="293328" y="270950"/>
                </a:lnTo>
                <a:cubicBezTo>
                  <a:pt x="293328" y="283172"/>
                  <a:pt x="283263" y="293238"/>
                  <a:pt x="271041" y="293238"/>
                </a:cubicBezTo>
                <a:lnTo>
                  <a:pt x="22287" y="293238"/>
                </a:lnTo>
                <a:cubicBezTo>
                  <a:pt x="10065" y="293238"/>
                  <a:pt x="0" y="283172"/>
                  <a:pt x="0" y="270950"/>
                </a:cubicBezTo>
                <a:lnTo>
                  <a:pt x="0" y="117097"/>
                </a:lnTo>
                <a:cubicBezTo>
                  <a:pt x="0" y="104875"/>
                  <a:pt x="10065" y="94810"/>
                  <a:pt x="22287" y="94810"/>
                </a:cubicBezTo>
                <a:lnTo>
                  <a:pt x="71175" y="94810"/>
                </a:lnTo>
                <a:cubicBezTo>
                  <a:pt x="71175" y="94451"/>
                  <a:pt x="71175" y="93732"/>
                  <a:pt x="71175" y="93372"/>
                </a:cubicBezTo>
                <a:lnTo>
                  <a:pt x="71175" y="27949"/>
                </a:lnTo>
                <a:cubicBezTo>
                  <a:pt x="71175" y="26151"/>
                  <a:pt x="72253" y="24354"/>
                  <a:pt x="74051" y="23635"/>
                </a:cubicBezTo>
                <a:lnTo>
                  <a:pt x="145226" y="26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20" name="Google Shape;220;g147e6dab988_0_23"/>
          <p:cNvSpPr/>
          <p:nvPr/>
        </p:nvSpPr>
        <p:spPr>
          <a:xfrm>
            <a:off x="4446028" y="4636983"/>
            <a:ext cx="344660" cy="330727"/>
          </a:xfrm>
          <a:custGeom>
            <a:avLst/>
            <a:gdLst/>
            <a:ahLst/>
            <a:cxnLst/>
            <a:rect l="l" t="t" r="r" b="b"/>
            <a:pathLst>
              <a:path w="293328" h="293328" extrusionOk="0">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21" name="Google Shape;221;g147e6dab988_0_23"/>
          <p:cNvSpPr/>
          <p:nvPr/>
        </p:nvSpPr>
        <p:spPr>
          <a:xfrm>
            <a:off x="3594611" y="5391093"/>
            <a:ext cx="344660" cy="330725"/>
          </a:xfrm>
          <a:custGeom>
            <a:avLst/>
            <a:gdLst/>
            <a:ahLst/>
            <a:cxnLst/>
            <a:rect l="l" t="t" r="r" b="b"/>
            <a:pathLst>
              <a:path w="293328" h="293326" extrusionOk="0">
                <a:moveTo>
                  <a:pt x="216329" y="209153"/>
                </a:moveTo>
                <a:cubicBezTo>
                  <a:pt x="211582" y="209153"/>
                  <a:pt x="207566" y="213169"/>
                  <a:pt x="207566" y="218281"/>
                </a:cubicBezTo>
                <a:cubicBezTo>
                  <a:pt x="207566" y="223028"/>
                  <a:pt x="211582" y="227044"/>
                  <a:pt x="216329" y="227044"/>
                </a:cubicBezTo>
                <a:cubicBezTo>
                  <a:pt x="221441" y="227044"/>
                  <a:pt x="225457" y="223028"/>
                  <a:pt x="225457" y="218281"/>
                </a:cubicBezTo>
                <a:cubicBezTo>
                  <a:pt x="225457" y="213169"/>
                  <a:pt x="221441" y="209153"/>
                  <a:pt x="216329" y="209153"/>
                </a:cubicBezTo>
                <a:close/>
                <a:moveTo>
                  <a:pt x="113141" y="209153"/>
                </a:moveTo>
                <a:cubicBezTo>
                  <a:pt x="108395" y="209153"/>
                  <a:pt x="104013" y="213169"/>
                  <a:pt x="104013" y="218281"/>
                </a:cubicBezTo>
                <a:cubicBezTo>
                  <a:pt x="104013" y="223028"/>
                  <a:pt x="108395" y="227044"/>
                  <a:pt x="113141" y="227044"/>
                </a:cubicBezTo>
                <a:cubicBezTo>
                  <a:pt x="118253" y="227044"/>
                  <a:pt x="122269" y="223028"/>
                  <a:pt x="122269" y="218281"/>
                </a:cubicBezTo>
                <a:cubicBezTo>
                  <a:pt x="122269" y="213169"/>
                  <a:pt x="118253" y="209153"/>
                  <a:pt x="113141" y="209153"/>
                </a:cubicBezTo>
                <a:close/>
                <a:moveTo>
                  <a:pt x="216329" y="200025"/>
                </a:moveTo>
                <a:cubicBezTo>
                  <a:pt x="226552" y="200025"/>
                  <a:pt x="234585" y="208423"/>
                  <a:pt x="234585" y="218281"/>
                </a:cubicBezTo>
                <a:cubicBezTo>
                  <a:pt x="234585" y="228139"/>
                  <a:pt x="226552" y="236172"/>
                  <a:pt x="216329" y="236172"/>
                </a:cubicBezTo>
                <a:cubicBezTo>
                  <a:pt x="206836" y="236172"/>
                  <a:pt x="198438" y="228139"/>
                  <a:pt x="198438" y="218281"/>
                </a:cubicBezTo>
                <a:cubicBezTo>
                  <a:pt x="198438" y="208423"/>
                  <a:pt x="206836" y="200025"/>
                  <a:pt x="216329" y="200025"/>
                </a:cubicBezTo>
                <a:close/>
                <a:moveTo>
                  <a:pt x="113141" y="200025"/>
                </a:moveTo>
                <a:cubicBezTo>
                  <a:pt x="123000" y="200025"/>
                  <a:pt x="131398" y="208423"/>
                  <a:pt x="131398" y="218281"/>
                </a:cubicBezTo>
                <a:cubicBezTo>
                  <a:pt x="131398" y="228139"/>
                  <a:pt x="123000" y="236172"/>
                  <a:pt x="113141" y="236172"/>
                </a:cubicBezTo>
                <a:cubicBezTo>
                  <a:pt x="103283" y="236172"/>
                  <a:pt x="95250" y="228139"/>
                  <a:pt x="95250" y="218281"/>
                </a:cubicBezTo>
                <a:cubicBezTo>
                  <a:pt x="95250" y="208423"/>
                  <a:pt x="103283" y="200025"/>
                  <a:pt x="113141" y="200025"/>
                </a:cubicBezTo>
                <a:close/>
                <a:moveTo>
                  <a:pt x="164919" y="180975"/>
                </a:moveTo>
                <a:cubicBezTo>
                  <a:pt x="167096" y="180975"/>
                  <a:pt x="169273" y="182777"/>
                  <a:pt x="169273" y="185300"/>
                </a:cubicBezTo>
                <a:lnTo>
                  <a:pt x="169273" y="188544"/>
                </a:lnTo>
                <a:cubicBezTo>
                  <a:pt x="175079" y="189986"/>
                  <a:pt x="180159" y="193591"/>
                  <a:pt x="182336" y="198997"/>
                </a:cubicBezTo>
                <a:cubicBezTo>
                  <a:pt x="183062" y="201160"/>
                  <a:pt x="182336" y="203683"/>
                  <a:pt x="179796" y="204764"/>
                </a:cubicBezTo>
                <a:cubicBezTo>
                  <a:pt x="177256" y="205846"/>
                  <a:pt x="175079" y="204764"/>
                  <a:pt x="173990" y="202241"/>
                </a:cubicBezTo>
                <a:cubicBezTo>
                  <a:pt x="172539" y="198997"/>
                  <a:pt x="168910" y="196835"/>
                  <a:pt x="164919" y="196835"/>
                </a:cubicBezTo>
                <a:cubicBezTo>
                  <a:pt x="159476" y="196835"/>
                  <a:pt x="155122" y="200800"/>
                  <a:pt x="155122" y="205125"/>
                </a:cubicBezTo>
                <a:cubicBezTo>
                  <a:pt x="155122" y="210892"/>
                  <a:pt x="158387" y="213415"/>
                  <a:pt x="164919" y="213415"/>
                </a:cubicBezTo>
                <a:cubicBezTo>
                  <a:pt x="176167" y="213415"/>
                  <a:pt x="183787" y="220264"/>
                  <a:pt x="183787" y="230716"/>
                </a:cubicBezTo>
                <a:cubicBezTo>
                  <a:pt x="183787" y="239007"/>
                  <a:pt x="177256" y="245495"/>
                  <a:pt x="169273" y="247657"/>
                </a:cubicBezTo>
                <a:lnTo>
                  <a:pt x="169273" y="250901"/>
                </a:lnTo>
                <a:cubicBezTo>
                  <a:pt x="169273" y="253064"/>
                  <a:pt x="167096" y="255227"/>
                  <a:pt x="164919" y="255227"/>
                </a:cubicBezTo>
                <a:cubicBezTo>
                  <a:pt x="162379" y="255227"/>
                  <a:pt x="160564" y="253064"/>
                  <a:pt x="160564" y="250901"/>
                </a:cubicBezTo>
                <a:lnTo>
                  <a:pt x="160564" y="247657"/>
                </a:lnTo>
                <a:cubicBezTo>
                  <a:pt x="154759" y="246216"/>
                  <a:pt x="149679" y="242611"/>
                  <a:pt x="147502" y="237204"/>
                </a:cubicBezTo>
                <a:cubicBezTo>
                  <a:pt x="146413" y="235042"/>
                  <a:pt x="147502" y="232519"/>
                  <a:pt x="150042" y="231437"/>
                </a:cubicBezTo>
                <a:cubicBezTo>
                  <a:pt x="152219" y="230356"/>
                  <a:pt x="154759" y="231437"/>
                  <a:pt x="155847" y="233600"/>
                </a:cubicBezTo>
                <a:cubicBezTo>
                  <a:pt x="157299" y="237204"/>
                  <a:pt x="160927" y="239007"/>
                  <a:pt x="164919" y="239007"/>
                </a:cubicBezTo>
                <a:cubicBezTo>
                  <a:pt x="170362" y="239007"/>
                  <a:pt x="174716" y="235402"/>
                  <a:pt x="174716" y="230716"/>
                </a:cubicBezTo>
                <a:cubicBezTo>
                  <a:pt x="174716" y="225310"/>
                  <a:pt x="171450" y="222426"/>
                  <a:pt x="164919" y="222426"/>
                </a:cubicBezTo>
                <a:cubicBezTo>
                  <a:pt x="151130" y="222426"/>
                  <a:pt x="146050" y="213415"/>
                  <a:pt x="146050" y="205125"/>
                </a:cubicBezTo>
                <a:cubicBezTo>
                  <a:pt x="146050" y="197195"/>
                  <a:pt x="152219" y="190347"/>
                  <a:pt x="160564" y="188544"/>
                </a:cubicBezTo>
                <a:lnTo>
                  <a:pt x="160564" y="185300"/>
                </a:lnTo>
                <a:cubicBezTo>
                  <a:pt x="160564" y="182777"/>
                  <a:pt x="162379" y="180975"/>
                  <a:pt x="164919" y="180975"/>
                </a:cubicBezTo>
                <a:close/>
                <a:moveTo>
                  <a:pt x="87826" y="177288"/>
                </a:moveTo>
                <a:cubicBezTo>
                  <a:pt x="86387" y="185941"/>
                  <a:pt x="79548" y="192791"/>
                  <a:pt x="70551" y="194594"/>
                </a:cubicBezTo>
                <a:lnTo>
                  <a:pt x="70551" y="240021"/>
                </a:lnTo>
                <a:cubicBezTo>
                  <a:pt x="79548" y="241823"/>
                  <a:pt x="86387" y="248674"/>
                  <a:pt x="87826" y="257326"/>
                </a:cubicBezTo>
                <a:lnTo>
                  <a:pt x="240067" y="257326"/>
                </a:lnTo>
                <a:cubicBezTo>
                  <a:pt x="241867" y="248674"/>
                  <a:pt x="248705" y="241823"/>
                  <a:pt x="257702" y="240021"/>
                </a:cubicBezTo>
                <a:lnTo>
                  <a:pt x="257702" y="194594"/>
                </a:lnTo>
                <a:cubicBezTo>
                  <a:pt x="248705" y="192791"/>
                  <a:pt x="241867" y="185941"/>
                  <a:pt x="240067" y="177288"/>
                </a:cubicBezTo>
                <a:lnTo>
                  <a:pt x="87826" y="177288"/>
                </a:lnTo>
                <a:close/>
                <a:moveTo>
                  <a:pt x="83867" y="168275"/>
                </a:moveTo>
                <a:lnTo>
                  <a:pt x="244386" y="168275"/>
                </a:lnTo>
                <a:cubicBezTo>
                  <a:pt x="246545" y="168275"/>
                  <a:pt x="248705" y="170078"/>
                  <a:pt x="248705" y="172601"/>
                </a:cubicBezTo>
                <a:cubicBezTo>
                  <a:pt x="248705" y="180172"/>
                  <a:pt x="254463" y="185941"/>
                  <a:pt x="262021" y="185941"/>
                </a:cubicBezTo>
                <a:cubicBezTo>
                  <a:pt x="264541" y="185941"/>
                  <a:pt x="266340" y="188104"/>
                  <a:pt x="266340" y="190628"/>
                </a:cubicBezTo>
                <a:lnTo>
                  <a:pt x="266340" y="243987"/>
                </a:lnTo>
                <a:cubicBezTo>
                  <a:pt x="266340" y="246510"/>
                  <a:pt x="264541" y="248313"/>
                  <a:pt x="262021" y="248313"/>
                </a:cubicBezTo>
                <a:cubicBezTo>
                  <a:pt x="254463" y="248313"/>
                  <a:pt x="248705" y="254442"/>
                  <a:pt x="248705" y="262013"/>
                </a:cubicBezTo>
                <a:cubicBezTo>
                  <a:pt x="248705" y="264176"/>
                  <a:pt x="246545" y="266340"/>
                  <a:pt x="244386" y="266340"/>
                </a:cubicBezTo>
                <a:lnTo>
                  <a:pt x="83867" y="266340"/>
                </a:lnTo>
                <a:cubicBezTo>
                  <a:pt x="81348" y="266340"/>
                  <a:pt x="79548" y="264176"/>
                  <a:pt x="79548" y="262013"/>
                </a:cubicBezTo>
                <a:cubicBezTo>
                  <a:pt x="79548" y="254442"/>
                  <a:pt x="73790" y="248313"/>
                  <a:pt x="66232" y="248313"/>
                </a:cubicBezTo>
                <a:cubicBezTo>
                  <a:pt x="63712" y="248313"/>
                  <a:pt x="61913" y="246510"/>
                  <a:pt x="61913" y="243987"/>
                </a:cubicBezTo>
                <a:lnTo>
                  <a:pt x="61913" y="190628"/>
                </a:lnTo>
                <a:cubicBezTo>
                  <a:pt x="61913" y="188104"/>
                  <a:pt x="63712" y="185941"/>
                  <a:pt x="66232" y="185941"/>
                </a:cubicBezTo>
                <a:cubicBezTo>
                  <a:pt x="73790" y="185941"/>
                  <a:pt x="79548" y="180172"/>
                  <a:pt x="79548" y="172601"/>
                </a:cubicBezTo>
                <a:cubicBezTo>
                  <a:pt x="79548" y="170078"/>
                  <a:pt x="81348" y="168275"/>
                  <a:pt x="83867" y="168275"/>
                </a:cubicBezTo>
                <a:close/>
                <a:moveTo>
                  <a:pt x="43935" y="150677"/>
                </a:moveTo>
                <a:lnTo>
                  <a:pt x="43935" y="284297"/>
                </a:lnTo>
                <a:lnTo>
                  <a:pt x="284678" y="284297"/>
                </a:lnTo>
                <a:lnTo>
                  <a:pt x="284678" y="150677"/>
                </a:lnTo>
                <a:lnTo>
                  <a:pt x="43935" y="150677"/>
                </a:lnTo>
                <a:close/>
                <a:moveTo>
                  <a:pt x="39610" y="141287"/>
                </a:moveTo>
                <a:lnTo>
                  <a:pt x="289003" y="141287"/>
                </a:lnTo>
                <a:cubicBezTo>
                  <a:pt x="291526" y="141287"/>
                  <a:pt x="293328" y="143454"/>
                  <a:pt x="293328" y="145982"/>
                </a:cubicBezTo>
                <a:lnTo>
                  <a:pt x="293328" y="288992"/>
                </a:lnTo>
                <a:cubicBezTo>
                  <a:pt x="293328" y="291520"/>
                  <a:pt x="291526" y="293326"/>
                  <a:pt x="289003" y="293326"/>
                </a:cubicBezTo>
                <a:lnTo>
                  <a:pt x="39610" y="293326"/>
                </a:lnTo>
                <a:cubicBezTo>
                  <a:pt x="37087" y="293326"/>
                  <a:pt x="34925" y="291520"/>
                  <a:pt x="34925" y="288992"/>
                </a:cubicBezTo>
                <a:lnTo>
                  <a:pt x="34925" y="145982"/>
                </a:lnTo>
                <a:cubicBezTo>
                  <a:pt x="34925" y="143454"/>
                  <a:pt x="37087" y="141287"/>
                  <a:pt x="39610" y="141287"/>
                </a:cubicBezTo>
                <a:close/>
                <a:moveTo>
                  <a:pt x="107481" y="115887"/>
                </a:moveTo>
                <a:lnTo>
                  <a:pt x="174380" y="115887"/>
                </a:lnTo>
                <a:cubicBezTo>
                  <a:pt x="177242" y="115887"/>
                  <a:pt x="179030" y="118085"/>
                  <a:pt x="179030" y="120283"/>
                </a:cubicBezTo>
                <a:cubicBezTo>
                  <a:pt x="179030" y="122848"/>
                  <a:pt x="177242" y="125046"/>
                  <a:pt x="174380" y="125046"/>
                </a:cubicBezTo>
                <a:lnTo>
                  <a:pt x="107481" y="125046"/>
                </a:lnTo>
                <a:cubicBezTo>
                  <a:pt x="104977" y="125046"/>
                  <a:pt x="103188" y="122848"/>
                  <a:pt x="103188" y="120283"/>
                </a:cubicBezTo>
                <a:cubicBezTo>
                  <a:pt x="103188" y="118085"/>
                  <a:pt x="104977" y="115887"/>
                  <a:pt x="107481" y="115887"/>
                </a:cubicBezTo>
                <a:close/>
                <a:moveTo>
                  <a:pt x="32888" y="115887"/>
                </a:moveTo>
                <a:lnTo>
                  <a:pt x="81052" y="115887"/>
                </a:lnTo>
                <a:cubicBezTo>
                  <a:pt x="83568" y="115887"/>
                  <a:pt x="85365" y="118085"/>
                  <a:pt x="85365" y="120283"/>
                </a:cubicBezTo>
                <a:cubicBezTo>
                  <a:pt x="85365" y="122848"/>
                  <a:pt x="83568" y="125046"/>
                  <a:pt x="81052" y="125046"/>
                </a:cubicBezTo>
                <a:lnTo>
                  <a:pt x="32888" y="125046"/>
                </a:lnTo>
                <a:cubicBezTo>
                  <a:pt x="30372" y="125046"/>
                  <a:pt x="28575" y="122848"/>
                  <a:pt x="28575" y="120283"/>
                </a:cubicBezTo>
                <a:cubicBezTo>
                  <a:pt x="28575" y="118085"/>
                  <a:pt x="30372" y="115887"/>
                  <a:pt x="32888" y="115887"/>
                </a:cubicBezTo>
                <a:close/>
                <a:moveTo>
                  <a:pt x="174544" y="90487"/>
                </a:moveTo>
                <a:lnTo>
                  <a:pt x="200107" y="90487"/>
                </a:lnTo>
                <a:cubicBezTo>
                  <a:pt x="202628" y="90487"/>
                  <a:pt x="204428" y="92685"/>
                  <a:pt x="204428" y="94883"/>
                </a:cubicBezTo>
                <a:cubicBezTo>
                  <a:pt x="204428" y="97448"/>
                  <a:pt x="202628" y="99646"/>
                  <a:pt x="200107" y="99646"/>
                </a:cubicBezTo>
                <a:lnTo>
                  <a:pt x="174544" y="99646"/>
                </a:lnTo>
                <a:cubicBezTo>
                  <a:pt x="172023" y="99646"/>
                  <a:pt x="169863" y="97448"/>
                  <a:pt x="169863" y="94883"/>
                </a:cubicBezTo>
                <a:cubicBezTo>
                  <a:pt x="169863" y="92685"/>
                  <a:pt x="172023" y="90487"/>
                  <a:pt x="174544" y="90487"/>
                </a:cubicBezTo>
                <a:close/>
                <a:moveTo>
                  <a:pt x="126919" y="90487"/>
                </a:moveTo>
                <a:lnTo>
                  <a:pt x="152482" y="90487"/>
                </a:lnTo>
                <a:cubicBezTo>
                  <a:pt x="154643" y="90487"/>
                  <a:pt x="156803" y="92685"/>
                  <a:pt x="156803" y="94883"/>
                </a:cubicBezTo>
                <a:cubicBezTo>
                  <a:pt x="156803" y="97448"/>
                  <a:pt x="154643" y="99646"/>
                  <a:pt x="152482" y="99646"/>
                </a:cubicBezTo>
                <a:lnTo>
                  <a:pt x="126919" y="99646"/>
                </a:lnTo>
                <a:cubicBezTo>
                  <a:pt x="124398" y="99646"/>
                  <a:pt x="122238" y="97448"/>
                  <a:pt x="122238" y="94883"/>
                </a:cubicBezTo>
                <a:cubicBezTo>
                  <a:pt x="122238" y="92685"/>
                  <a:pt x="124398" y="90487"/>
                  <a:pt x="126919" y="90487"/>
                </a:cubicBezTo>
                <a:close/>
                <a:moveTo>
                  <a:pt x="80520" y="90487"/>
                </a:moveTo>
                <a:lnTo>
                  <a:pt x="106084" y="90487"/>
                </a:lnTo>
                <a:cubicBezTo>
                  <a:pt x="108965" y="90487"/>
                  <a:pt x="110765" y="92685"/>
                  <a:pt x="110765" y="94883"/>
                </a:cubicBezTo>
                <a:cubicBezTo>
                  <a:pt x="110765" y="97448"/>
                  <a:pt x="108965" y="99646"/>
                  <a:pt x="106084" y="99646"/>
                </a:cubicBezTo>
                <a:lnTo>
                  <a:pt x="80520" y="99646"/>
                </a:lnTo>
                <a:cubicBezTo>
                  <a:pt x="78000" y="99646"/>
                  <a:pt x="76200" y="97448"/>
                  <a:pt x="76200" y="94883"/>
                </a:cubicBezTo>
                <a:cubicBezTo>
                  <a:pt x="76200" y="92685"/>
                  <a:pt x="78000" y="90487"/>
                  <a:pt x="80520" y="90487"/>
                </a:cubicBezTo>
                <a:close/>
                <a:moveTo>
                  <a:pt x="32940" y="90487"/>
                </a:moveTo>
                <a:lnTo>
                  <a:pt x="58770" y="90487"/>
                </a:lnTo>
                <a:cubicBezTo>
                  <a:pt x="61317" y="90487"/>
                  <a:pt x="63136" y="92685"/>
                  <a:pt x="63136" y="94883"/>
                </a:cubicBezTo>
                <a:cubicBezTo>
                  <a:pt x="63136" y="97448"/>
                  <a:pt x="61317" y="99646"/>
                  <a:pt x="58770" y="99646"/>
                </a:cubicBezTo>
                <a:lnTo>
                  <a:pt x="32940" y="99646"/>
                </a:lnTo>
                <a:cubicBezTo>
                  <a:pt x="30394" y="99646"/>
                  <a:pt x="28575" y="97448"/>
                  <a:pt x="28575" y="94883"/>
                </a:cubicBezTo>
                <a:cubicBezTo>
                  <a:pt x="28575" y="92685"/>
                  <a:pt x="30394" y="90487"/>
                  <a:pt x="32940" y="90487"/>
                </a:cubicBezTo>
                <a:close/>
                <a:moveTo>
                  <a:pt x="185415" y="37677"/>
                </a:moveTo>
                <a:cubicBezTo>
                  <a:pt x="182545" y="37677"/>
                  <a:pt x="180034" y="38770"/>
                  <a:pt x="178240" y="40590"/>
                </a:cubicBezTo>
                <a:cubicBezTo>
                  <a:pt x="179316" y="42775"/>
                  <a:pt x="179675" y="45688"/>
                  <a:pt x="179675" y="48236"/>
                </a:cubicBezTo>
                <a:cubicBezTo>
                  <a:pt x="179675" y="50785"/>
                  <a:pt x="179316" y="53698"/>
                  <a:pt x="178240" y="56247"/>
                </a:cubicBezTo>
                <a:cubicBezTo>
                  <a:pt x="180034" y="57703"/>
                  <a:pt x="182545" y="58795"/>
                  <a:pt x="185415" y="58795"/>
                </a:cubicBezTo>
                <a:cubicBezTo>
                  <a:pt x="190797" y="58795"/>
                  <a:pt x="195460" y="54062"/>
                  <a:pt x="195460" y="48236"/>
                </a:cubicBezTo>
                <a:cubicBezTo>
                  <a:pt x="195460" y="42411"/>
                  <a:pt x="190797" y="37677"/>
                  <a:pt x="185415" y="37677"/>
                </a:cubicBezTo>
                <a:close/>
                <a:moveTo>
                  <a:pt x="160661" y="37677"/>
                </a:moveTo>
                <a:cubicBezTo>
                  <a:pt x="154921" y="37677"/>
                  <a:pt x="150257" y="42411"/>
                  <a:pt x="150257" y="48236"/>
                </a:cubicBezTo>
                <a:cubicBezTo>
                  <a:pt x="150257" y="54062"/>
                  <a:pt x="154921" y="58795"/>
                  <a:pt x="160661" y="58795"/>
                </a:cubicBezTo>
                <a:cubicBezTo>
                  <a:pt x="166401" y="58795"/>
                  <a:pt x="171065" y="54062"/>
                  <a:pt x="171065" y="48236"/>
                </a:cubicBezTo>
                <a:cubicBezTo>
                  <a:pt x="171065" y="42411"/>
                  <a:pt x="166401" y="37677"/>
                  <a:pt x="160661" y="37677"/>
                </a:cubicBezTo>
                <a:close/>
                <a:moveTo>
                  <a:pt x="39023" y="37677"/>
                </a:moveTo>
                <a:cubicBezTo>
                  <a:pt x="38303" y="37677"/>
                  <a:pt x="37582" y="38406"/>
                  <a:pt x="37582" y="39134"/>
                </a:cubicBezTo>
                <a:lnTo>
                  <a:pt x="37582" y="57339"/>
                </a:lnTo>
                <a:cubicBezTo>
                  <a:pt x="37582" y="58067"/>
                  <a:pt x="38303" y="58795"/>
                  <a:pt x="39023" y="58795"/>
                </a:cubicBezTo>
                <a:lnTo>
                  <a:pt x="68566" y="58795"/>
                </a:lnTo>
                <a:cubicBezTo>
                  <a:pt x="69647" y="58795"/>
                  <a:pt x="70007" y="58067"/>
                  <a:pt x="70007" y="57339"/>
                </a:cubicBezTo>
                <a:lnTo>
                  <a:pt x="70007" y="39134"/>
                </a:lnTo>
                <a:cubicBezTo>
                  <a:pt x="70007" y="38406"/>
                  <a:pt x="69647" y="37677"/>
                  <a:pt x="68566" y="37677"/>
                </a:cubicBezTo>
                <a:lnTo>
                  <a:pt x="39023" y="37677"/>
                </a:lnTo>
                <a:close/>
                <a:moveTo>
                  <a:pt x="160661" y="28575"/>
                </a:moveTo>
                <a:cubicBezTo>
                  <a:pt x="165325" y="28575"/>
                  <a:pt x="169630" y="30760"/>
                  <a:pt x="172859" y="33308"/>
                </a:cubicBezTo>
                <a:cubicBezTo>
                  <a:pt x="176446" y="30395"/>
                  <a:pt x="180393" y="28575"/>
                  <a:pt x="185415" y="28575"/>
                </a:cubicBezTo>
                <a:cubicBezTo>
                  <a:pt x="195819" y="28575"/>
                  <a:pt x="204429" y="37313"/>
                  <a:pt x="204429" y="48236"/>
                </a:cubicBezTo>
                <a:cubicBezTo>
                  <a:pt x="204429" y="59159"/>
                  <a:pt x="195819" y="67898"/>
                  <a:pt x="185415" y="67898"/>
                </a:cubicBezTo>
                <a:cubicBezTo>
                  <a:pt x="180393" y="67898"/>
                  <a:pt x="176446" y="66077"/>
                  <a:pt x="172859" y="63165"/>
                </a:cubicBezTo>
                <a:cubicBezTo>
                  <a:pt x="169630" y="66077"/>
                  <a:pt x="165325" y="67898"/>
                  <a:pt x="160661" y="67898"/>
                </a:cubicBezTo>
                <a:cubicBezTo>
                  <a:pt x="149898" y="67898"/>
                  <a:pt x="141288" y="59159"/>
                  <a:pt x="141288" y="48236"/>
                </a:cubicBezTo>
                <a:cubicBezTo>
                  <a:pt x="141288" y="37313"/>
                  <a:pt x="149898" y="28575"/>
                  <a:pt x="160661" y="28575"/>
                </a:cubicBezTo>
                <a:close/>
                <a:moveTo>
                  <a:pt x="39023" y="28575"/>
                </a:moveTo>
                <a:lnTo>
                  <a:pt x="68566" y="28575"/>
                </a:lnTo>
                <a:cubicBezTo>
                  <a:pt x="74331" y="28575"/>
                  <a:pt x="79015" y="33308"/>
                  <a:pt x="79015" y="39134"/>
                </a:cubicBezTo>
                <a:lnTo>
                  <a:pt x="79015" y="57339"/>
                </a:lnTo>
                <a:cubicBezTo>
                  <a:pt x="79015" y="63165"/>
                  <a:pt x="74331" y="67898"/>
                  <a:pt x="68566" y="67898"/>
                </a:cubicBezTo>
                <a:lnTo>
                  <a:pt x="39023" y="67898"/>
                </a:lnTo>
                <a:cubicBezTo>
                  <a:pt x="32898" y="67898"/>
                  <a:pt x="28575" y="63165"/>
                  <a:pt x="28575" y="57339"/>
                </a:cubicBezTo>
                <a:lnTo>
                  <a:pt x="28575" y="39134"/>
                </a:lnTo>
                <a:cubicBezTo>
                  <a:pt x="28575" y="33308"/>
                  <a:pt x="32898" y="28575"/>
                  <a:pt x="39023" y="28575"/>
                </a:cubicBezTo>
                <a:close/>
                <a:moveTo>
                  <a:pt x="16216" y="0"/>
                </a:moveTo>
                <a:lnTo>
                  <a:pt x="218014" y="0"/>
                </a:lnTo>
                <a:cubicBezTo>
                  <a:pt x="227022" y="0"/>
                  <a:pt x="234590" y="7169"/>
                  <a:pt x="234590" y="16131"/>
                </a:cubicBezTo>
                <a:lnTo>
                  <a:pt x="234590" y="128331"/>
                </a:lnTo>
                <a:cubicBezTo>
                  <a:pt x="234590" y="130841"/>
                  <a:pt x="232428" y="132991"/>
                  <a:pt x="229905" y="132991"/>
                </a:cubicBezTo>
                <a:cubicBezTo>
                  <a:pt x="227383" y="132991"/>
                  <a:pt x="225581" y="130841"/>
                  <a:pt x="225581" y="128331"/>
                </a:cubicBezTo>
                <a:lnTo>
                  <a:pt x="225581" y="16131"/>
                </a:lnTo>
                <a:cubicBezTo>
                  <a:pt x="225581" y="12188"/>
                  <a:pt x="222338" y="8962"/>
                  <a:pt x="218014" y="8962"/>
                </a:cubicBezTo>
                <a:lnTo>
                  <a:pt x="16216" y="8962"/>
                </a:lnTo>
                <a:cubicBezTo>
                  <a:pt x="11892" y="8962"/>
                  <a:pt x="8648" y="12188"/>
                  <a:pt x="8648" y="16131"/>
                </a:cubicBezTo>
                <a:lnTo>
                  <a:pt x="8648" y="160952"/>
                </a:lnTo>
                <a:cubicBezTo>
                  <a:pt x="8648" y="165254"/>
                  <a:pt x="11892" y="168480"/>
                  <a:pt x="16216" y="168480"/>
                </a:cubicBezTo>
                <a:lnTo>
                  <a:pt x="21981" y="168480"/>
                </a:lnTo>
                <a:cubicBezTo>
                  <a:pt x="24504" y="168480"/>
                  <a:pt x="26306" y="170272"/>
                  <a:pt x="26306" y="172781"/>
                </a:cubicBezTo>
                <a:cubicBezTo>
                  <a:pt x="26306" y="175291"/>
                  <a:pt x="24504" y="177441"/>
                  <a:pt x="21981" y="177441"/>
                </a:cubicBezTo>
                <a:lnTo>
                  <a:pt x="16216" y="177441"/>
                </a:lnTo>
                <a:cubicBezTo>
                  <a:pt x="7207" y="177441"/>
                  <a:pt x="0" y="169914"/>
                  <a:pt x="0" y="160952"/>
                </a:cubicBezTo>
                <a:lnTo>
                  <a:pt x="0" y="16131"/>
                </a:lnTo>
                <a:cubicBezTo>
                  <a:pt x="0" y="7169"/>
                  <a:pt x="7207" y="0"/>
                  <a:pt x="16216"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22" name="Google Shape;222;g147e6dab988_0_23"/>
          <p:cNvSpPr/>
          <p:nvPr/>
        </p:nvSpPr>
        <p:spPr>
          <a:xfrm>
            <a:off x="4829974" y="3560326"/>
            <a:ext cx="344659" cy="330727"/>
          </a:xfrm>
          <a:custGeom>
            <a:avLst/>
            <a:gdLst/>
            <a:ahLst/>
            <a:cxnLst/>
            <a:rect l="l" t="t" r="r" b="b"/>
            <a:pathLst>
              <a:path w="293327" h="293328" extrusionOk="0">
                <a:moveTo>
                  <a:pt x="175708" y="231140"/>
                </a:moveTo>
                <a:cubicBezTo>
                  <a:pt x="171739" y="231140"/>
                  <a:pt x="168492" y="233985"/>
                  <a:pt x="168492" y="238252"/>
                </a:cubicBezTo>
                <a:lnTo>
                  <a:pt x="167770" y="249987"/>
                </a:lnTo>
                <a:cubicBezTo>
                  <a:pt x="167770" y="251765"/>
                  <a:pt x="168492" y="253898"/>
                  <a:pt x="169935" y="255321"/>
                </a:cubicBezTo>
                <a:cubicBezTo>
                  <a:pt x="171017" y="256743"/>
                  <a:pt x="173182" y="257454"/>
                  <a:pt x="174986" y="257454"/>
                </a:cubicBezTo>
                <a:lnTo>
                  <a:pt x="202767" y="257454"/>
                </a:lnTo>
                <a:cubicBezTo>
                  <a:pt x="206375" y="257454"/>
                  <a:pt x="209622" y="254965"/>
                  <a:pt x="210344" y="251409"/>
                </a:cubicBezTo>
                <a:lnTo>
                  <a:pt x="212509" y="239674"/>
                </a:lnTo>
                <a:cubicBezTo>
                  <a:pt x="212509" y="237541"/>
                  <a:pt x="212148" y="235407"/>
                  <a:pt x="210705" y="233629"/>
                </a:cubicBezTo>
                <a:cubicBezTo>
                  <a:pt x="209262" y="232207"/>
                  <a:pt x="207097" y="231140"/>
                  <a:pt x="204932" y="231140"/>
                </a:cubicBezTo>
                <a:lnTo>
                  <a:pt x="175708" y="231140"/>
                </a:lnTo>
                <a:close/>
                <a:moveTo>
                  <a:pt x="89886" y="231140"/>
                </a:moveTo>
                <a:cubicBezTo>
                  <a:pt x="87734" y="231140"/>
                  <a:pt x="85581" y="232207"/>
                  <a:pt x="84505" y="233629"/>
                </a:cubicBezTo>
                <a:cubicBezTo>
                  <a:pt x="82711" y="235407"/>
                  <a:pt x="82352" y="237541"/>
                  <a:pt x="82711" y="239674"/>
                </a:cubicBezTo>
                <a:lnTo>
                  <a:pt x="84864" y="251409"/>
                </a:lnTo>
                <a:cubicBezTo>
                  <a:pt x="85222" y="254965"/>
                  <a:pt x="88451" y="257454"/>
                  <a:pt x="92039" y="257454"/>
                </a:cubicBezTo>
                <a:lnTo>
                  <a:pt x="119663" y="257454"/>
                </a:lnTo>
                <a:cubicBezTo>
                  <a:pt x="121457" y="257454"/>
                  <a:pt x="123610" y="256743"/>
                  <a:pt x="125045" y="255321"/>
                </a:cubicBezTo>
                <a:cubicBezTo>
                  <a:pt x="126480" y="253898"/>
                  <a:pt x="127198" y="251765"/>
                  <a:pt x="127198" y="249987"/>
                </a:cubicBezTo>
                <a:lnTo>
                  <a:pt x="126480" y="238252"/>
                </a:lnTo>
                <a:cubicBezTo>
                  <a:pt x="126121" y="233985"/>
                  <a:pt x="122892" y="231140"/>
                  <a:pt x="118946" y="231140"/>
                </a:cubicBezTo>
                <a:lnTo>
                  <a:pt x="89886" y="231140"/>
                </a:lnTo>
                <a:close/>
                <a:moveTo>
                  <a:pt x="175708" y="222250"/>
                </a:moveTo>
                <a:lnTo>
                  <a:pt x="204932" y="222250"/>
                </a:lnTo>
                <a:cubicBezTo>
                  <a:pt x="209983" y="222250"/>
                  <a:pt x="214313" y="224384"/>
                  <a:pt x="217560" y="227940"/>
                </a:cubicBezTo>
                <a:cubicBezTo>
                  <a:pt x="220807" y="231496"/>
                  <a:pt x="221889" y="236474"/>
                  <a:pt x="221168" y="241097"/>
                </a:cubicBezTo>
                <a:lnTo>
                  <a:pt x="219003" y="252832"/>
                </a:lnTo>
                <a:cubicBezTo>
                  <a:pt x="217560" y="260655"/>
                  <a:pt x="211066" y="266344"/>
                  <a:pt x="202767" y="266344"/>
                </a:cubicBezTo>
                <a:lnTo>
                  <a:pt x="174986" y="266344"/>
                </a:lnTo>
                <a:cubicBezTo>
                  <a:pt x="170656" y="266344"/>
                  <a:pt x="166327" y="264566"/>
                  <a:pt x="163080" y="261366"/>
                </a:cubicBezTo>
                <a:cubicBezTo>
                  <a:pt x="160193" y="258166"/>
                  <a:pt x="158750" y="253898"/>
                  <a:pt x="158750" y="249276"/>
                </a:cubicBezTo>
                <a:lnTo>
                  <a:pt x="159472" y="237541"/>
                </a:lnTo>
                <a:cubicBezTo>
                  <a:pt x="159472" y="229362"/>
                  <a:pt x="166688" y="222250"/>
                  <a:pt x="175708" y="222250"/>
                </a:cubicBezTo>
                <a:close/>
                <a:moveTo>
                  <a:pt x="89886" y="222250"/>
                </a:moveTo>
                <a:lnTo>
                  <a:pt x="118946" y="222250"/>
                </a:lnTo>
                <a:cubicBezTo>
                  <a:pt x="127556" y="222250"/>
                  <a:pt x="134731" y="229362"/>
                  <a:pt x="135449" y="237541"/>
                </a:cubicBezTo>
                <a:lnTo>
                  <a:pt x="135808" y="249276"/>
                </a:lnTo>
                <a:cubicBezTo>
                  <a:pt x="136166" y="253898"/>
                  <a:pt x="134373" y="258166"/>
                  <a:pt x="131144" y="261366"/>
                </a:cubicBezTo>
                <a:cubicBezTo>
                  <a:pt x="128274" y="264566"/>
                  <a:pt x="124328" y="266344"/>
                  <a:pt x="119663" y="266344"/>
                </a:cubicBezTo>
                <a:lnTo>
                  <a:pt x="92039" y="266344"/>
                </a:lnTo>
                <a:cubicBezTo>
                  <a:pt x="84146" y="266344"/>
                  <a:pt x="77330" y="260655"/>
                  <a:pt x="75895" y="252832"/>
                </a:cubicBezTo>
                <a:lnTo>
                  <a:pt x="73742" y="241097"/>
                </a:lnTo>
                <a:cubicBezTo>
                  <a:pt x="73025" y="236474"/>
                  <a:pt x="74460" y="231496"/>
                  <a:pt x="77330" y="227940"/>
                </a:cubicBezTo>
                <a:cubicBezTo>
                  <a:pt x="80559" y="224384"/>
                  <a:pt x="85222" y="222250"/>
                  <a:pt x="89886" y="222250"/>
                </a:cubicBezTo>
                <a:close/>
                <a:moveTo>
                  <a:pt x="178713" y="166124"/>
                </a:moveTo>
                <a:cubicBezTo>
                  <a:pt x="174784" y="166124"/>
                  <a:pt x="171569" y="168991"/>
                  <a:pt x="171569" y="172935"/>
                </a:cubicBezTo>
                <a:lnTo>
                  <a:pt x="170855" y="184764"/>
                </a:lnTo>
                <a:cubicBezTo>
                  <a:pt x="170855" y="186915"/>
                  <a:pt x="171569" y="188707"/>
                  <a:pt x="172998" y="190141"/>
                </a:cubicBezTo>
                <a:cubicBezTo>
                  <a:pt x="174427" y="191575"/>
                  <a:pt x="176213" y="192650"/>
                  <a:pt x="178356" y="192650"/>
                </a:cubicBezTo>
                <a:lnTo>
                  <a:pt x="214074" y="192650"/>
                </a:lnTo>
                <a:cubicBezTo>
                  <a:pt x="217646" y="192650"/>
                  <a:pt x="220861" y="190141"/>
                  <a:pt x="221218" y="186556"/>
                </a:cubicBezTo>
                <a:lnTo>
                  <a:pt x="223718" y="174727"/>
                </a:lnTo>
                <a:cubicBezTo>
                  <a:pt x="224075" y="172576"/>
                  <a:pt x="223361" y="170425"/>
                  <a:pt x="221932" y="168633"/>
                </a:cubicBezTo>
                <a:cubicBezTo>
                  <a:pt x="220504" y="166841"/>
                  <a:pt x="218360" y="166124"/>
                  <a:pt x="216217" y="166124"/>
                </a:cubicBezTo>
                <a:lnTo>
                  <a:pt x="178713" y="166124"/>
                </a:lnTo>
                <a:close/>
                <a:moveTo>
                  <a:pt x="78700" y="166124"/>
                </a:moveTo>
                <a:cubicBezTo>
                  <a:pt x="76557" y="166124"/>
                  <a:pt x="74413" y="166841"/>
                  <a:pt x="72985" y="168633"/>
                </a:cubicBezTo>
                <a:cubicBezTo>
                  <a:pt x="71913" y="170425"/>
                  <a:pt x="71199" y="172576"/>
                  <a:pt x="71556" y="174727"/>
                </a:cubicBezTo>
                <a:lnTo>
                  <a:pt x="73699" y="186556"/>
                </a:lnTo>
                <a:cubicBezTo>
                  <a:pt x="74056" y="190141"/>
                  <a:pt x="77271" y="192650"/>
                  <a:pt x="80843" y="192650"/>
                </a:cubicBezTo>
                <a:lnTo>
                  <a:pt x="116562" y="192650"/>
                </a:lnTo>
                <a:cubicBezTo>
                  <a:pt x="118705" y="192650"/>
                  <a:pt x="120848" y="191575"/>
                  <a:pt x="121920" y="190141"/>
                </a:cubicBezTo>
                <a:cubicBezTo>
                  <a:pt x="123349" y="188707"/>
                  <a:pt x="124063" y="186915"/>
                  <a:pt x="124063" y="184764"/>
                </a:cubicBezTo>
                <a:lnTo>
                  <a:pt x="123349" y="172935"/>
                </a:lnTo>
                <a:cubicBezTo>
                  <a:pt x="123349" y="168991"/>
                  <a:pt x="120134" y="166124"/>
                  <a:pt x="115847" y="166124"/>
                </a:cubicBezTo>
                <a:lnTo>
                  <a:pt x="78700" y="166124"/>
                </a:lnTo>
                <a:close/>
                <a:moveTo>
                  <a:pt x="178713" y="157162"/>
                </a:moveTo>
                <a:lnTo>
                  <a:pt x="216217" y="157162"/>
                </a:lnTo>
                <a:cubicBezTo>
                  <a:pt x="220861" y="157162"/>
                  <a:pt x="225504" y="159313"/>
                  <a:pt x="228362" y="162898"/>
                </a:cubicBezTo>
                <a:cubicBezTo>
                  <a:pt x="231576" y="166841"/>
                  <a:pt x="233005" y="171501"/>
                  <a:pt x="231934" y="176161"/>
                </a:cubicBezTo>
                <a:lnTo>
                  <a:pt x="230148" y="187990"/>
                </a:lnTo>
                <a:cubicBezTo>
                  <a:pt x="228719" y="195877"/>
                  <a:pt x="221932" y="201254"/>
                  <a:pt x="214074" y="201254"/>
                </a:cubicBezTo>
                <a:lnTo>
                  <a:pt x="178356" y="201254"/>
                </a:lnTo>
                <a:cubicBezTo>
                  <a:pt x="173712" y="201254"/>
                  <a:pt x="169783" y="199820"/>
                  <a:pt x="166569" y="196235"/>
                </a:cubicBezTo>
                <a:cubicBezTo>
                  <a:pt x="163354" y="193367"/>
                  <a:pt x="161925" y="189066"/>
                  <a:pt x="161925" y="184406"/>
                </a:cubicBezTo>
                <a:lnTo>
                  <a:pt x="162640" y="172576"/>
                </a:lnTo>
                <a:cubicBezTo>
                  <a:pt x="162997" y="163973"/>
                  <a:pt x="170141" y="157162"/>
                  <a:pt x="178713" y="157162"/>
                </a:cubicBezTo>
                <a:close/>
                <a:moveTo>
                  <a:pt x="78700" y="157162"/>
                </a:moveTo>
                <a:lnTo>
                  <a:pt x="115847" y="157162"/>
                </a:lnTo>
                <a:cubicBezTo>
                  <a:pt x="124778" y="157162"/>
                  <a:pt x="131921" y="163973"/>
                  <a:pt x="132279" y="172576"/>
                </a:cubicBezTo>
                <a:lnTo>
                  <a:pt x="132636" y="184406"/>
                </a:lnTo>
                <a:cubicBezTo>
                  <a:pt x="132993" y="189066"/>
                  <a:pt x="131564" y="193367"/>
                  <a:pt x="128350" y="196235"/>
                </a:cubicBezTo>
                <a:cubicBezTo>
                  <a:pt x="125135" y="199820"/>
                  <a:pt x="121205" y="201254"/>
                  <a:pt x="116562" y="201254"/>
                </a:cubicBezTo>
                <a:lnTo>
                  <a:pt x="80843" y="201254"/>
                </a:lnTo>
                <a:cubicBezTo>
                  <a:pt x="72985" y="201254"/>
                  <a:pt x="66198" y="195877"/>
                  <a:pt x="64769" y="187990"/>
                </a:cubicBezTo>
                <a:lnTo>
                  <a:pt x="62626" y="176161"/>
                </a:lnTo>
                <a:cubicBezTo>
                  <a:pt x="61912" y="171501"/>
                  <a:pt x="63341" y="166841"/>
                  <a:pt x="66198" y="162898"/>
                </a:cubicBezTo>
                <a:cubicBezTo>
                  <a:pt x="69413" y="159313"/>
                  <a:pt x="74056" y="157162"/>
                  <a:pt x="78700" y="157162"/>
                </a:cubicBezTo>
                <a:close/>
                <a:moveTo>
                  <a:pt x="21954" y="139115"/>
                </a:moveTo>
                <a:lnTo>
                  <a:pt x="55786" y="274276"/>
                </a:lnTo>
                <a:cubicBezTo>
                  <a:pt x="57585" y="280387"/>
                  <a:pt x="62984" y="284341"/>
                  <a:pt x="69103" y="284341"/>
                </a:cubicBezTo>
                <a:lnTo>
                  <a:pt x="224225" y="284341"/>
                </a:lnTo>
                <a:cubicBezTo>
                  <a:pt x="230703" y="284341"/>
                  <a:pt x="235742" y="280387"/>
                  <a:pt x="237181" y="274276"/>
                </a:cubicBezTo>
                <a:lnTo>
                  <a:pt x="271373" y="139115"/>
                </a:lnTo>
                <a:lnTo>
                  <a:pt x="179596" y="139115"/>
                </a:lnTo>
                <a:cubicBezTo>
                  <a:pt x="170598" y="146664"/>
                  <a:pt x="159441" y="151337"/>
                  <a:pt x="146484" y="151337"/>
                </a:cubicBezTo>
                <a:cubicBezTo>
                  <a:pt x="134247" y="151337"/>
                  <a:pt x="122730" y="146664"/>
                  <a:pt x="113731" y="139115"/>
                </a:cubicBezTo>
                <a:lnTo>
                  <a:pt x="21954" y="139115"/>
                </a:lnTo>
                <a:close/>
                <a:moveTo>
                  <a:pt x="147097" y="73025"/>
                </a:moveTo>
                <a:cubicBezTo>
                  <a:pt x="149979" y="73025"/>
                  <a:pt x="151781" y="75187"/>
                  <a:pt x="151781" y="77709"/>
                </a:cubicBezTo>
                <a:lnTo>
                  <a:pt x="151781" y="93921"/>
                </a:lnTo>
                <a:lnTo>
                  <a:pt x="167993" y="93921"/>
                </a:lnTo>
                <a:cubicBezTo>
                  <a:pt x="170515" y="93921"/>
                  <a:pt x="172677" y="95723"/>
                  <a:pt x="172677" y="98245"/>
                </a:cubicBezTo>
                <a:cubicBezTo>
                  <a:pt x="172677" y="100767"/>
                  <a:pt x="170515" y="102568"/>
                  <a:pt x="167993" y="102568"/>
                </a:cubicBezTo>
                <a:lnTo>
                  <a:pt x="151781" y="102568"/>
                </a:lnTo>
                <a:lnTo>
                  <a:pt x="151781" y="119141"/>
                </a:lnTo>
                <a:cubicBezTo>
                  <a:pt x="151781" y="121663"/>
                  <a:pt x="149979" y="123465"/>
                  <a:pt x="147097" y="123465"/>
                </a:cubicBezTo>
                <a:cubicBezTo>
                  <a:pt x="144935" y="123465"/>
                  <a:pt x="142773" y="121663"/>
                  <a:pt x="142773" y="119141"/>
                </a:cubicBezTo>
                <a:lnTo>
                  <a:pt x="142773" y="102568"/>
                </a:lnTo>
                <a:lnTo>
                  <a:pt x="126561" y="102568"/>
                </a:lnTo>
                <a:cubicBezTo>
                  <a:pt x="124039" y="102568"/>
                  <a:pt x="122237" y="100767"/>
                  <a:pt x="122237" y="98245"/>
                </a:cubicBezTo>
                <a:cubicBezTo>
                  <a:pt x="122237" y="95723"/>
                  <a:pt x="124039" y="93921"/>
                  <a:pt x="126561" y="93921"/>
                </a:cubicBezTo>
                <a:lnTo>
                  <a:pt x="142773" y="93921"/>
                </a:lnTo>
                <a:lnTo>
                  <a:pt x="142773" y="77709"/>
                </a:lnTo>
                <a:cubicBezTo>
                  <a:pt x="142773" y="75187"/>
                  <a:pt x="144935" y="73025"/>
                  <a:pt x="147097" y="73025"/>
                </a:cubicBezTo>
                <a:close/>
                <a:moveTo>
                  <a:pt x="146484" y="56437"/>
                </a:moveTo>
                <a:cubicBezTo>
                  <a:pt x="123090" y="56437"/>
                  <a:pt x="103654" y="75848"/>
                  <a:pt x="103654" y="99214"/>
                </a:cubicBezTo>
                <a:cubicBezTo>
                  <a:pt x="103654" y="122939"/>
                  <a:pt x="123090" y="141991"/>
                  <a:pt x="146484" y="141991"/>
                </a:cubicBezTo>
                <a:cubicBezTo>
                  <a:pt x="170238" y="141991"/>
                  <a:pt x="189673" y="122939"/>
                  <a:pt x="189673" y="99214"/>
                </a:cubicBezTo>
                <a:cubicBezTo>
                  <a:pt x="189673" y="75848"/>
                  <a:pt x="170238" y="56437"/>
                  <a:pt x="146484" y="56437"/>
                </a:cubicBezTo>
                <a:close/>
                <a:moveTo>
                  <a:pt x="214867" y="8987"/>
                </a:moveTo>
                <a:cubicBezTo>
                  <a:pt x="207669" y="8987"/>
                  <a:pt x="201550" y="14738"/>
                  <a:pt x="201550" y="22287"/>
                </a:cubicBezTo>
                <a:cubicBezTo>
                  <a:pt x="201550" y="29477"/>
                  <a:pt x="207669" y="35587"/>
                  <a:pt x="214867" y="35587"/>
                </a:cubicBezTo>
                <a:cubicBezTo>
                  <a:pt x="222425" y="35587"/>
                  <a:pt x="228184" y="29477"/>
                  <a:pt x="228184" y="22287"/>
                </a:cubicBezTo>
                <a:cubicBezTo>
                  <a:pt x="228184" y="14738"/>
                  <a:pt x="222425" y="8987"/>
                  <a:pt x="214867" y="8987"/>
                </a:cubicBezTo>
                <a:close/>
                <a:moveTo>
                  <a:pt x="78460" y="8987"/>
                </a:moveTo>
                <a:cubicBezTo>
                  <a:pt x="71262" y="8987"/>
                  <a:pt x="65144" y="14738"/>
                  <a:pt x="65144" y="22287"/>
                </a:cubicBezTo>
                <a:cubicBezTo>
                  <a:pt x="65144" y="29477"/>
                  <a:pt x="71262" y="35587"/>
                  <a:pt x="78460" y="35587"/>
                </a:cubicBezTo>
                <a:cubicBezTo>
                  <a:pt x="86018" y="35587"/>
                  <a:pt x="91777" y="29477"/>
                  <a:pt x="91777" y="22287"/>
                </a:cubicBezTo>
                <a:cubicBezTo>
                  <a:pt x="91777" y="14738"/>
                  <a:pt x="86018" y="8987"/>
                  <a:pt x="78460" y="8987"/>
                </a:cubicBezTo>
                <a:close/>
                <a:moveTo>
                  <a:pt x="78460" y="0"/>
                </a:moveTo>
                <a:cubicBezTo>
                  <a:pt x="90697" y="0"/>
                  <a:pt x="100775" y="10065"/>
                  <a:pt x="100775" y="22287"/>
                </a:cubicBezTo>
                <a:cubicBezTo>
                  <a:pt x="100775" y="34509"/>
                  <a:pt x="90697" y="44215"/>
                  <a:pt x="78460" y="44215"/>
                </a:cubicBezTo>
                <a:cubicBezTo>
                  <a:pt x="76301" y="44215"/>
                  <a:pt x="73781" y="43855"/>
                  <a:pt x="71982" y="43496"/>
                </a:cubicBezTo>
                <a:lnTo>
                  <a:pt x="23754" y="130488"/>
                </a:lnTo>
                <a:lnTo>
                  <a:pt x="105094" y="130488"/>
                </a:lnTo>
                <a:cubicBezTo>
                  <a:pt x="98615" y="121501"/>
                  <a:pt x="95016" y="110717"/>
                  <a:pt x="95016" y="99214"/>
                </a:cubicBezTo>
                <a:cubicBezTo>
                  <a:pt x="95016" y="70816"/>
                  <a:pt x="118050" y="47450"/>
                  <a:pt x="146484" y="47450"/>
                </a:cubicBezTo>
                <a:cubicBezTo>
                  <a:pt x="175277" y="47450"/>
                  <a:pt x="198671" y="70816"/>
                  <a:pt x="198671" y="99214"/>
                </a:cubicBezTo>
                <a:cubicBezTo>
                  <a:pt x="198671" y="110717"/>
                  <a:pt x="194712" y="121501"/>
                  <a:pt x="187874" y="130488"/>
                </a:cubicBezTo>
                <a:lnTo>
                  <a:pt x="269573" y="130488"/>
                </a:lnTo>
                <a:lnTo>
                  <a:pt x="221345" y="43496"/>
                </a:lnTo>
                <a:cubicBezTo>
                  <a:pt x="219546" y="43855"/>
                  <a:pt x="217386" y="44215"/>
                  <a:pt x="214867" y="44215"/>
                </a:cubicBezTo>
                <a:cubicBezTo>
                  <a:pt x="202630" y="44215"/>
                  <a:pt x="192912" y="34509"/>
                  <a:pt x="192912" y="22287"/>
                </a:cubicBezTo>
                <a:cubicBezTo>
                  <a:pt x="192912" y="10065"/>
                  <a:pt x="202630" y="0"/>
                  <a:pt x="214867" y="0"/>
                </a:cubicBezTo>
                <a:cubicBezTo>
                  <a:pt x="227104" y="0"/>
                  <a:pt x="237181" y="10065"/>
                  <a:pt x="237181" y="22287"/>
                </a:cubicBezTo>
                <a:cubicBezTo>
                  <a:pt x="237181" y="29117"/>
                  <a:pt x="233942" y="34869"/>
                  <a:pt x="229263" y="39182"/>
                </a:cubicBezTo>
                <a:lnTo>
                  <a:pt x="279651" y="130488"/>
                </a:lnTo>
                <a:lnTo>
                  <a:pt x="289008" y="130488"/>
                </a:lnTo>
                <a:cubicBezTo>
                  <a:pt x="291528" y="130488"/>
                  <a:pt x="293327" y="132285"/>
                  <a:pt x="293327" y="134801"/>
                </a:cubicBezTo>
                <a:cubicBezTo>
                  <a:pt x="293327" y="137318"/>
                  <a:pt x="291528" y="139115"/>
                  <a:pt x="289008" y="139115"/>
                </a:cubicBezTo>
                <a:lnTo>
                  <a:pt x="280730" y="139115"/>
                </a:lnTo>
                <a:lnTo>
                  <a:pt x="245819" y="276792"/>
                </a:lnTo>
                <a:cubicBezTo>
                  <a:pt x="243300" y="286498"/>
                  <a:pt x="234662" y="293328"/>
                  <a:pt x="224225" y="293328"/>
                </a:cubicBezTo>
                <a:lnTo>
                  <a:pt x="69103" y="293328"/>
                </a:lnTo>
                <a:cubicBezTo>
                  <a:pt x="58665" y="293328"/>
                  <a:pt x="49667" y="286498"/>
                  <a:pt x="47508" y="276792"/>
                </a:cubicBezTo>
                <a:lnTo>
                  <a:pt x="12597" y="139115"/>
                </a:lnTo>
                <a:lnTo>
                  <a:pt x="4319" y="139115"/>
                </a:lnTo>
                <a:cubicBezTo>
                  <a:pt x="1799" y="139115"/>
                  <a:pt x="0" y="137318"/>
                  <a:pt x="0" y="134801"/>
                </a:cubicBezTo>
                <a:cubicBezTo>
                  <a:pt x="0" y="132285"/>
                  <a:pt x="1799" y="130488"/>
                  <a:pt x="4319" y="130488"/>
                </a:cubicBezTo>
                <a:lnTo>
                  <a:pt x="13316" y="130488"/>
                </a:lnTo>
                <a:lnTo>
                  <a:pt x="64064" y="39182"/>
                </a:lnTo>
                <a:cubicBezTo>
                  <a:pt x="59385" y="34869"/>
                  <a:pt x="56506" y="29117"/>
                  <a:pt x="56506" y="22287"/>
                </a:cubicBezTo>
                <a:cubicBezTo>
                  <a:pt x="56506" y="10065"/>
                  <a:pt x="66223" y="0"/>
                  <a:pt x="78460"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23" name="Google Shape;223;g147e6dab988_0_23"/>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2300" b="1">
                <a:solidFill>
                  <a:srgbClr val="FFFFFF"/>
                </a:solidFill>
                <a:latin typeface="Poppins"/>
                <a:ea typeface="Poppins"/>
                <a:cs typeface="Poppins"/>
                <a:sym typeface="Poppins"/>
              </a:rPr>
              <a:t>Preliminary Prep</a:t>
            </a:r>
            <a:endParaRPr sz="2300" b="1">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460fb7daa4_0_13"/>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29" name="Google Shape;229;g1460fb7daa4_0_13"/>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30" name="Google Shape;230;g1460fb7daa4_0_13"/>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31" name="Google Shape;231;g1460fb7daa4_0_13"/>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32" name="Google Shape;232;g1460fb7daa4_0_13"/>
          <p:cNvSpPr/>
          <p:nvPr/>
        </p:nvSpPr>
        <p:spPr>
          <a:xfrm>
            <a:off x="3383882" y="1526074"/>
            <a:ext cx="766200" cy="7377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33" name="Google Shape;233;g1460fb7daa4_0_13"/>
          <p:cNvSpPr txBox="1"/>
          <p:nvPr/>
        </p:nvSpPr>
        <p:spPr>
          <a:xfrm>
            <a:off x="4461500" y="1731725"/>
            <a:ext cx="7062300" cy="3264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200" b="1">
                <a:solidFill>
                  <a:schemeClr val="dk1"/>
                </a:solidFill>
              </a:rPr>
              <a:t>Obtain </a:t>
            </a:r>
            <a:r>
              <a:rPr lang="en-US" sz="2200" b="1" i="0" u="none" strike="noStrike" cap="none">
                <a:solidFill>
                  <a:schemeClr val="dk1"/>
                </a:solidFill>
                <a:latin typeface="Arial"/>
                <a:ea typeface="Arial"/>
                <a:cs typeface="Arial"/>
                <a:sym typeface="Arial"/>
              </a:rPr>
              <a:t>Unique Identifier (UEI) (</a:t>
            </a:r>
            <a:r>
              <a:rPr lang="en-US" sz="2200" b="1">
                <a:solidFill>
                  <a:schemeClr val="dk1"/>
                </a:solidFill>
              </a:rPr>
              <a:t>formerly DUNS)</a:t>
            </a:r>
            <a:endParaRPr sz="2200" b="0" i="0" u="none" strike="noStrike" cap="none">
              <a:solidFill>
                <a:schemeClr val="dk1"/>
              </a:solidFill>
              <a:latin typeface="Arial"/>
              <a:ea typeface="Arial"/>
              <a:cs typeface="Arial"/>
              <a:sym typeface="Arial"/>
            </a:endParaRPr>
          </a:p>
        </p:txBody>
      </p:sp>
      <p:sp>
        <p:nvSpPr>
          <p:cNvPr id="234" name="Google Shape;234;g1460fb7daa4_0_13"/>
          <p:cNvSpPr/>
          <p:nvPr/>
        </p:nvSpPr>
        <p:spPr>
          <a:xfrm>
            <a:off x="3594611" y="1729558"/>
            <a:ext cx="344601" cy="330959"/>
          </a:xfrm>
          <a:custGeom>
            <a:avLst/>
            <a:gdLst/>
            <a:ahLst/>
            <a:cxnLst/>
            <a:rect l="l" t="t" r="r" b="b"/>
            <a:pathLst>
              <a:path w="818" h="817" extrusionOk="0">
                <a:moveTo>
                  <a:pt x="588" y="572"/>
                </a:moveTo>
                <a:lnTo>
                  <a:pt x="527" y="395"/>
                </a:lnTo>
                <a:lnTo>
                  <a:pt x="704" y="456"/>
                </a:lnTo>
                <a:lnTo>
                  <a:pt x="628" y="489"/>
                </a:lnTo>
                <a:cubicBezTo>
                  <a:pt x="625" y="491"/>
                  <a:pt x="623" y="493"/>
                  <a:pt x="622" y="496"/>
                </a:cubicBezTo>
                <a:lnTo>
                  <a:pt x="588" y="572"/>
                </a:lnTo>
                <a:close/>
                <a:moveTo>
                  <a:pt x="792" y="593"/>
                </a:moveTo>
                <a:lnTo>
                  <a:pt x="606" y="593"/>
                </a:lnTo>
                <a:lnTo>
                  <a:pt x="643" y="510"/>
                </a:lnTo>
                <a:lnTo>
                  <a:pt x="743" y="465"/>
                </a:lnTo>
                <a:cubicBezTo>
                  <a:pt x="748" y="464"/>
                  <a:pt x="751" y="459"/>
                  <a:pt x="750" y="454"/>
                </a:cubicBezTo>
                <a:cubicBezTo>
                  <a:pt x="750" y="449"/>
                  <a:pt x="747" y="444"/>
                  <a:pt x="742" y="442"/>
                </a:cubicBezTo>
                <a:lnTo>
                  <a:pt x="586" y="389"/>
                </a:lnTo>
                <a:lnTo>
                  <a:pt x="586" y="316"/>
                </a:lnTo>
                <a:cubicBezTo>
                  <a:pt x="586" y="310"/>
                  <a:pt x="580" y="304"/>
                  <a:pt x="573" y="304"/>
                </a:cubicBezTo>
                <a:cubicBezTo>
                  <a:pt x="567" y="304"/>
                  <a:pt x="561" y="310"/>
                  <a:pt x="561" y="316"/>
                </a:cubicBezTo>
                <a:lnTo>
                  <a:pt x="561" y="380"/>
                </a:lnTo>
                <a:lnTo>
                  <a:pt x="511" y="363"/>
                </a:lnTo>
                <a:cubicBezTo>
                  <a:pt x="507" y="362"/>
                  <a:pt x="502" y="363"/>
                  <a:pt x="498" y="367"/>
                </a:cubicBezTo>
                <a:cubicBezTo>
                  <a:pt x="495" y="369"/>
                  <a:pt x="494" y="375"/>
                  <a:pt x="495" y="379"/>
                </a:cubicBezTo>
                <a:lnTo>
                  <a:pt x="524" y="462"/>
                </a:lnTo>
                <a:lnTo>
                  <a:pt x="256" y="462"/>
                </a:lnTo>
                <a:lnTo>
                  <a:pt x="256" y="157"/>
                </a:lnTo>
                <a:lnTo>
                  <a:pt x="561" y="157"/>
                </a:lnTo>
                <a:lnTo>
                  <a:pt x="561" y="220"/>
                </a:lnTo>
                <a:cubicBezTo>
                  <a:pt x="540" y="240"/>
                  <a:pt x="435" y="346"/>
                  <a:pt x="404" y="377"/>
                </a:cubicBezTo>
                <a:lnTo>
                  <a:pt x="327" y="300"/>
                </a:lnTo>
                <a:cubicBezTo>
                  <a:pt x="322" y="296"/>
                  <a:pt x="314" y="296"/>
                  <a:pt x="309" y="300"/>
                </a:cubicBezTo>
                <a:cubicBezTo>
                  <a:pt x="305" y="305"/>
                  <a:pt x="305" y="313"/>
                  <a:pt x="309" y="318"/>
                </a:cubicBezTo>
                <a:lnTo>
                  <a:pt x="395" y="404"/>
                </a:lnTo>
                <a:cubicBezTo>
                  <a:pt x="400" y="408"/>
                  <a:pt x="408" y="408"/>
                  <a:pt x="413" y="404"/>
                </a:cubicBezTo>
                <a:cubicBezTo>
                  <a:pt x="586" y="230"/>
                  <a:pt x="586" y="230"/>
                  <a:pt x="586" y="224"/>
                </a:cubicBezTo>
                <a:lnTo>
                  <a:pt x="586" y="144"/>
                </a:lnTo>
                <a:cubicBezTo>
                  <a:pt x="586" y="138"/>
                  <a:pt x="580" y="132"/>
                  <a:pt x="573" y="132"/>
                </a:cubicBezTo>
                <a:lnTo>
                  <a:pt x="244" y="132"/>
                </a:lnTo>
                <a:cubicBezTo>
                  <a:pt x="237" y="132"/>
                  <a:pt x="231" y="138"/>
                  <a:pt x="231" y="144"/>
                </a:cubicBezTo>
                <a:lnTo>
                  <a:pt x="231" y="474"/>
                </a:lnTo>
                <a:cubicBezTo>
                  <a:pt x="231" y="480"/>
                  <a:pt x="237" y="487"/>
                  <a:pt x="244" y="487"/>
                </a:cubicBezTo>
                <a:lnTo>
                  <a:pt x="532" y="487"/>
                </a:lnTo>
                <a:lnTo>
                  <a:pt x="575" y="610"/>
                </a:lnTo>
                <a:cubicBezTo>
                  <a:pt x="576" y="615"/>
                  <a:pt x="581" y="618"/>
                  <a:pt x="586" y="618"/>
                </a:cubicBezTo>
                <a:lnTo>
                  <a:pt x="792" y="618"/>
                </a:lnTo>
                <a:lnTo>
                  <a:pt x="792" y="656"/>
                </a:lnTo>
                <a:cubicBezTo>
                  <a:pt x="792" y="676"/>
                  <a:pt x="775" y="692"/>
                  <a:pt x="754" y="692"/>
                </a:cubicBezTo>
                <a:lnTo>
                  <a:pt x="63" y="692"/>
                </a:lnTo>
                <a:cubicBezTo>
                  <a:pt x="42" y="692"/>
                  <a:pt x="25" y="676"/>
                  <a:pt x="25" y="656"/>
                </a:cubicBezTo>
                <a:lnTo>
                  <a:pt x="25" y="618"/>
                </a:lnTo>
                <a:lnTo>
                  <a:pt x="521" y="618"/>
                </a:lnTo>
                <a:cubicBezTo>
                  <a:pt x="527" y="618"/>
                  <a:pt x="533" y="613"/>
                  <a:pt x="533" y="606"/>
                </a:cubicBezTo>
                <a:cubicBezTo>
                  <a:pt x="533" y="599"/>
                  <a:pt x="527" y="593"/>
                  <a:pt x="521" y="593"/>
                </a:cubicBezTo>
                <a:lnTo>
                  <a:pt x="25" y="593"/>
                </a:lnTo>
                <a:lnTo>
                  <a:pt x="25" y="62"/>
                </a:lnTo>
                <a:cubicBezTo>
                  <a:pt x="25" y="41"/>
                  <a:pt x="42" y="25"/>
                  <a:pt x="63" y="25"/>
                </a:cubicBezTo>
                <a:lnTo>
                  <a:pt x="754" y="25"/>
                </a:lnTo>
                <a:cubicBezTo>
                  <a:pt x="775" y="25"/>
                  <a:pt x="792" y="41"/>
                  <a:pt x="792" y="62"/>
                </a:cubicBezTo>
                <a:lnTo>
                  <a:pt x="792" y="593"/>
                </a:lnTo>
                <a:close/>
                <a:moveTo>
                  <a:pt x="544" y="791"/>
                </a:moveTo>
                <a:lnTo>
                  <a:pt x="272" y="791"/>
                </a:lnTo>
                <a:lnTo>
                  <a:pt x="272" y="717"/>
                </a:lnTo>
                <a:lnTo>
                  <a:pt x="544" y="717"/>
                </a:lnTo>
                <a:lnTo>
                  <a:pt x="544" y="791"/>
                </a:lnTo>
                <a:close/>
                <a:moveTo>
                  <a:pt x="754" y="0"/>
                </a:moveTo>
                <a:lnTo>
                  <a:pt x="63" y="0"/>
                </a:lnTo>
                <a:cubicBezTo>
                  <a:pt x="28" y="0"/>
                  <a:pt x="0" y="28"/>
                  <a:pt x="0" y="62"/>
                </a:cubicBezTo>
                <a:lnTo>
                  <a:pt x="0" y="656"/>
                </a:lnTo>
                <a:cubicBezTo>
                  <a:pt x="0" y="690"/>
                  <a:pt x="28" y="717"/>
                  <a:pt x="63" y="717"/>
                </a:cubicBezTo>
                <a:lnTo>
                  <a:pt x="248" y="717"/>
                </a:lnTo>
                <a:lnTo>
                  <a:pt x="248" y="791"/>
                </a:lnTo>
                <a:lnTo>
                  <a:pt x="161" y="791"/>
                </a:lnTo>
                <a:cubicBezTo>
                  <a:pt x="154" y="791"/>
                  <a:pt x="149" y="797"/>
                  <a:pt x="149" y="804"/>
                </a:cubicBezTo>
                <a:cubicBezTo>
                  <a:pt x="149" y="811"/>
                  <a:pt x="154" y="816"/>
                  <a:pt x="161" y="816"/>
                </a:cubicBezTo>
                <a:lnTo>
                  <a:pt x="656" y="816"/>
                </a:lnTo>
                <a:cubicBezTo>
                  <a:pt x="663" y="816"/>
                  <a:pt x="668" y="811"/>
                  <a:pt x="668" y="804"/>
                </a:cubicBezTo>
                <a:cubicBezTo>
                  <a:pt x="668" y="797"/>
                  <a:pt x="663" y="791"/>
                  <a:pt x="656" y="791"/>
                </a:cubicBezTo>
                <a:lnTo>
                  <a:pt x="569" y="791"/>
                </a:lnTo>
                <a:lnTo>
                  <a:pt x="569" y="717"/>
                </a:lnTo>
                <a:lnTo>
                  <a:pt x="754" y="717"/>
                </a:lnTo>
                <a:cubicBezTo>
                  <a:pt x="788" y="717"/>
                  <a:pt x="817" y="690"/>
                  <a:pt x="817" y="656"/>
                </a:cubicBezTo>
                <a:lnTo>
                  <a:pt x="817" y="62"/>
                </a:lnTo>
                <a:cubicBezTo>
                  <a:pt x="817" y="28"/>
                  <a:pt x="788" y="0"/>
                  <a:pt x="754"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35" name="Google Shape;235;g1460fb7daa4_0_13"/>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400"/>
              <a:buFont typeface="Arial"/>
              <a:buNone/>
            </a:pPr>
            <a:r>
              <a:rPr lang="en-US" sz="2300" b="1">
                <a:solidFill>
                  <a:schemeClr val="lt1"/>
                </a:solidFill>
                <a:latin typeface="Poppins"/>
                <a:ea typeface="Poppins"/>
                <a:cs typeface="Poppins"/>
                <a:sym typeface="Poppins"/>
              </a:rPr>
              <a:t>Preliminary Prep</a:t>
            </a:r>
            <a:endParaRPr sz="3300" b="1" i="0" u="none" strike="noStrike" cap="none">
              <a:solidFill>
                <a:srgbClr val="FFFFFF"/>
              </a:solidFill>
              <a:latin typeface="Poppins"/>
              <a:ea typeface="Poppins"/>
              <a:cs typeface="Poppins"/>
              <a:sym typeface="Poppins"/>
            </a:endParaRPr>
          </a:p>
        </p:txBody>
      </p:sp>
      <p:sp>
        <p:nvSpPr>
          <p:cNvPr id="236" name="Google Shape;236;g1460fb7daa4_0_13"/>
          <p:cNvSpPr txBox="1"/>
          <p:nvPr/>
        </p:nvSpPr>
        <p:spPr>
          <a:xfrm>
            <a:off x="5354625" y="3117825"/>
            <a:ext cx="6169200" cy="12159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45833"/>
              </a:lnSpc>
              <a:spcBef>
                <a:spcPts val="0"/>
              </a:spcBef>
              <a:spcAft>
                <a:spcPts val="0"/>
              </a:spcAft>
              <a:buClr>
                <a:schemeClr val="dk1"/>
              </a:buClr>
              <a:buSzPts val="2100"/>
              <a:buFont typeface="Arial"/>
              <a:buChar char="●"/>
            </a:pPr>
            <a:r>
              <a:rPr lang="en-US" sz="2100">
                <a:solidFill>
                  <a:schemeClr val="dk1"/>
                </a:solidFill>
              </a:rPr>
              <a:t>Register on Grants.gov and SAM.gov</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Receive UEI and CAGE Code (approximately 44 days)</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60fb7daa4_0_44"/>
          <p:cNvSpPr txBox="1">
            <a:spLocks noGrp="1"/>
          </p:cNvSpPr>
          <p:nvPr>
            <p:ph type="title"/>
          </p:nvPr>
        </p:nvSpPr>
        <p:spPr>
          <a:xfrm>
            <a:off x="640080" y="1"/>
            <a:ext cx="10972800" cy="1052100"/>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Writing Services: Preliminary Prep</a:t>
            </a:r>
            <a:endParaRPr/>
          </a:p>
        </p:txBody>
      </p:sp>
      <p:sp>
        <p:nvSpPr>
          <p:cNvPr id="242" name="Google Shape;242;g1460fb7daa4_0_44"/>
          <p:cNvSpPr/>
          <p:nvPr/>
        </p:nvSpPr>
        <p:spPr>
          <a:xfrm>
            <a:off x="820575" y="1711735"/>
            <a:ext cx="4181400" cy="4028100"/>
          </a:xfrm>
          <a:prstGeom prst="arc">
            <a:avLst>
              <a:gd name="adj1" fmla="val 16200000"/>
              <a:gd name="adj2" fmla="val 5410514"/>
            </a:avLst>
          </a:prstGeom>
          <a:noFill/>
          <a:ln w="762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43" name="Google Shape;243;g1460fb7daa4_0_44"/>
          <p:cNvSpPr/>
          <p:nvPr/>
        </p:nvSpPr>
        <p:spPr>
          <a:xfrm>
            <a:off x="2811285" y="161527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44" name="Google Shape;244;g1460fb7daa4_0_44"/>
          <p:cNvSpPr/>
          <p:nvPr/>
        </p:nvSpPr>
        <p:spPr>
          <a:xfrm>
            <a:off x="2811285" y="5643412"/>
            <a:ext cx="200400" cy="192900"/>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45" name="Google Shape;245;g1460fb7daa4_0_44"/>
          <p:cNvSpPr/>
          <p:nvPr/>
        </p:nvSpPr>
        <p:spPr>
          <a:xfrm>
            <a:off x="4235299" y="2280183"/>
            <a:ext cx="766200" cy="7377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Poppins"/>
              <a:ea typeface="Poppins"/>
              <a:cs typeface="Poppins"/>
              <a:sym typeface="Poppins"/>
            </a:endParaRPr>
          </a:p>
        </p:txBody>
      </p:sp>
      <p:sp>
        <p:nvSpPr>
          <p:cNvPr id="246" name="Google Shape;246;g1460fb7daa4_0_44"/>
          <p:cNvSpPr txBox="1"/>
          <p:nvPr/>
        </p:nvSpPr>
        <p:spPr>
          <a:xfrm>
            <a:off x="5259750" y="2485925"/>
            <a:ext cx="6146700" cy="2226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200" b="1" i="0" u="none" strike="noStrike" cap="none">
                <a:solidFill>
                  <a:schemeClr val="dk1"/>
                </a:solidFill>
                <a:latin typeface="Arial"/>
                <a:ea typeface="Arial"/>
                <a:cs typeface="Arial"/>
                <a:sym typeface="Arial"/>
              </a:rPr>
              <a:t>Identify Funding Opportunity (FOA) Number</a:t>
            </a:r>
            <a:endParaRPr sz="2200" b="1" i="0" u="none" strike="noStrike" cap="none">
              <a:solidFill>
                <a:schemeClr val="dk1"/>
              </a:solidFill>
              <a:latin typeface="Arial"/>
              <a:ea typeface="Arial"/>
              <a:cs typeface="Arial"/>
              <a:sym typeface="Arial"/>
            </a:endParaRPr>
          </a:p>
        </p:txBody>
      </p:sp>
      <p:sp>
        <p:nvSpPr>
          <p:cNvPr id="247" name="Google Shape;247;g1460fb7daa4_0_44"/>
          <p:cNvSpPr txBox="1"/>
          <p:nvPr/>
        </p:nvSpPr>
        <p:spPr>
          <a:xfrm>
            <a:off x="5239200" y="2865475"/>
            <a:ext cx="5563500" cy="3387600"/>
          </a:xfrm>
          <a:prstGeom prst="rect">
            <a:avLst/>
          </a:prstGeom>
          <a:noFill/>
          <a:ln>
            <a:noFill/>
          </a:ln>
        </p:spPr>
        <p:txBody>
          <a:bodyPr spcFirstLastPara="1" wrap="square" lIns="68575" tIns="34275" rIns="68575" bIns="34275" anchor="t" anchorCtr="0">
            <a:noAutofit/>
          </a:bodyPr>
          <a:lstStyle/>
          <a:p>
            <a:pPr marL="457200" lvl="0" indent="-361950" algn="l" rtl="0">
              <a:lnSpc>
                <a:spcPct val="145833"/>
              </a:lnSpc>
              <a:spcBef>
                <a:spcPts val="0"/>
              </a:spcBef>
              <a:spcAft>
                <a:spcPts val="0"/>
              </a:spcAft>
              <a:buClr>
                <a:schemeClr val="dk1"/>
              </a:buClr>
              <a:buSzPts val="2100"/>
              <a:buChar char="●"/>
            </a:pPr>
            <a:r>
              <a:rPr lang="en-US" sz="2100">
                <a:solidFill>
                  <a:schemeClr val="dk1"/>
                </a:solidFill>
              </a:rPr>
              <a:t>Check agency websites, attend webinars, sign up for mailing lists</a:t>
            </a:r>
            <a:endParaRPr sz="2100">
              <a:solidFill>
                <a:schemeClr val="dk1"/>
              </a:solidFill>
            </a:endParaRPr>
          </a:p>
          <a:p>
            <a:pPr marL="457200" lvl="0" indent="-361950" algn="l" rtl="0">
              <a:lnSpc>
                <a:spcPct val="145833"/>
              </a:lnSpc>
              <a:spcBef>
                <a:spcPts val="0"/>
              </a:spcBef>
              <a:spcAft>
                <a:spcPts val="0"/>
              </a:spcAft>
              <a:buClr>
                <a:schemeClr val="dk1"/>
              </a:buClr>
              <a:buSzPts val="2100"/>
              <a:buChar char="●"/>
            </a:pPr>
            <a:r>
              <a:rPr lang="en-US" sz="2100">
                <a:solidFill>
                  <a:schemeClr val="dk1"/>
                </a:solidFill>
              </a:rPr>
              <a:t>Open or nearly-open opportunity</a:t>
            </a:r>
            <a:endParaRPr sz="2100">
              <a:solidFill>
                <a:schemeClr val="dk1"/>
              </a:solidFill>
            </a:endParaRPr>
          </a:p>
          <a:p>
            <a:pPr marL="457200" marR="0" lvl="0" indent="-361950" algn="l" rtl="0">
              <a:lnSpc>
                <a:spcPct val="145833"/>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Read through full FOA and understand the requirements</a:t>
            </a:r>
            <a:endParaRPr sz="2100" b="0" i="0" u="none" strike="noStrike" cap="none">
              <a:solidFill>
                <a:schemeClr val="dk1"/>
              </a:solidFill>
              <a:latin typeface="Arial"/>
              <a:ea typeface="Arial"/>
              <a:cs typeface="Arial"/>
              <a:sym typeface="Aria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Concept paper or full proposal? </a:t>
            </a:r>
            <a:endParaRPr sz="2100">
              <a:solidFill>
                <a:schemeClr val="dk1"/>
              </a:solidFill>
            </a:endParaRPr>
          </a:p>
          <a:p>
            <a:pPr marL="457200" marR="0" lvl="0" indent="-361950" algn="l" rtl="0">
              <a:lnSpc>
                <a:spcPct val="145833"/>
              </a:lnSpc>
              <a:spcBef>
                <a:spcPts val="0"/>
              </a:spcBef>
              <a:spcAft>
                <a:spcPts val="0"/>
              </a:spcAft>
              <a:buClr>
                <a:schemeClr val="dk1"/>
              </a:buClr>
              <a:buSzPts val="2100"/>
              <a:buChar char="●"/>
            </a:pPr>
            <a:r>
              <a:rPr lang="en-US" sz="2100">
                <a:solidFill>
                  <a:schemeClr val="dk1"/>
                </a:solidFill>
              </a:rPr>
              <a:t>Preferably ~6-8 weeks of lead time </a:t>
            </a:r>
            <a:endParaRPr sz="2100">
              <a:solidFill>
                <a:schemeClr val="dk1"/>
              </a:solidFill>
            </a:endParaRPr>
          </a:p>
        </p:txBody>
      </p:sp>
      <p:sp>
        <p:nvSpPr>
          <p:cNvPr id="248" name="Google Shape;248;g1460fb7daa4_0_44"/>
          <p:cNvSpPr/>
          <p:nvPr/>
        </p:nvSpPr>
        <p:spPr>
          <a:xfrm>
            <a:off x="4446028" y="2483667"/>
            <a:ext cx="344660" cy="330626"/>
          </a:xfrm>
          <a:custGeom>
            <a:avLst/>
            <a:gdLst/>
            <a:ahLst/>
            <a:cxnLst/>
            <a:rect l="l" t="t" r="r" b="b"/>
            <a:pathLst>
              <a:path w="293328" h="293238" extrusionOk="0">
                <a:moveTo>
                  <a:pt x="128173" y="245972"/>
                </a:moveTo>
                <a:lnTo>
                  <a:pt x="206065" y="245972"/>
                </a:lnTo>
                <a:cubicBezTo>
                  <a:pt x="208601" y="245972"/>
                  <a:pt x="210775" y="248170"/>
                  <a:pt x="210775" y="250735"/>
                </a:cubicBezTo>
                <a:cubicBezTo>
                  <a:pt x="210775" y="253299"/>
                  <a:pt x="208601" y="255131"/>
                  <a:pt x="206065" y="255131"/>
                </a:cubicBezTo>
                <a:lnTo>
                  <a:pt x="128173" y="255131"/>
                </a:lnTo>
                <a:cubicBezTo>
                  <a:pt x="125999" y="255131"/>
                  <a:pt x="123825" y="253299"/>
                  <a:pt x="123825" y="250735"/>
                </a:cubicBezTo>
                <a:cubicBezTo>
                  <a:pt x="123825" y="248170"/>
                  <a:pt x="125999" y="245972"/>
                  <a:pt x="128173" y="245972"/>
                </a:cubicBezTo>
                <a:close/>
                <a:moveTo>
                  <a:pt x="39585" y="245972"/>
                </a:moveTo>
                <a:lnTo>
                  <a:pt x="96940" y="245972"/>
                </a:lnTo>
                <a:cubicBezTo>
                  <a:pt x="99449" y="245972"/>
                  <a:pt x="101241" y="248170"/>
                  <a:pt x="101241" y="250735"/>
                </a:cubicBezTo>
                <a:cubicBezTo>
                  <a:pt x="101241" y="253299"/>
                  <a:pt x="99449" y="255131"/>
                  <a:pt x="96940" y="255131"/>
                </a:cubicBezTo>
                <a:lnTo>
                  <a:pt x="39585" y="255131"/>
                </a:lnTo>
                <a:cubicBezTo>
                  <a:pt x="36717" y="255131"/>
                  <a:pt x="34925" y="253299"/>
                  <a:pt x="34925" y="250735"/>
                </a:cubicBezTo>
                <a:cubicBezTo>
                  <a:pt x="34925" y="248170"/>
                  <a:pt x="36717" y="245972"/>
                  <a:pt x="39585" y="245972"/>
                </a:cubicBezTo>
                <a:close/>
                <a:moveTo>
                  <a:pt x="220663" y="211047"/>
                </a:moveTo>
                <a:lnTo>
                  <a:pt x="254000" y="211047"/>
                </a:lnTo>
                <a:cubicBezTo>
                  <a:pt x="256564" y="211047"/>
                  <a:pt x="258396" y="213245"/>
                  <a:pt x="258396" y="215810"/>
                </a:cubicBezTo>
                <a:cubicBezTo>
                  <a:pt x="258396" y="218374"/>
                  <a:pt x="256564" y="220206"/>
                  <a:pt x="254000" y="220206"/>
                </a:cubicBezTo>
                <a:lnTo>
                  <a:pt x="220663" y="220206"/>
                </a:lnTo>
                <a:cubicBezTo>
                  <a:pt x="218098" y="220206"/>
                  <a:pt x="215900" y="218374"/>
                  <a:pt x="215900" y="215810"/>
                </a:cubicBezTo>
                <a:cubicBezTo>
                  <a:pt x="215900" y="213245"/>
                  <a:pt x="218098" y="211047"/>
                  <a:pt x="220663" y="211047"/>
                </a:cubicBezTo>
                <a:close/>
                <a:moveTo>
                  <a:pt x="159971" y="211047"/>
                </a:moveTo>
                <a:lnTo>
                  <a:pt x="193308" y="211047"/>
                </a:lnTo>
                <a:cubicBezTo>
                  <a:pt x="195873" y="211047"/>
                  <a:pt x="198071" y="213245"/>
                  <a:pt x="198071" y="215810"/>
                </a:cubicBezTo>
                <a:cubicBezTo>
                  <a:pt x="198071" y="218374"/>
                  <a:pt x="195873" y="220206"/>
                  <a:pt x="193308" y="220206"/>
                </a:cubicBezTo>
                <a:lnTo>
                  <a:pt x="159971" y="220206"/>
                </a:lnTo>
                <a:cubicBezTo>
                  <a:pt x="157407" y="220206"/>
                  <a:pt x="155575" y="218374"/>
                  <a:pt x="155575" y="215810"/>
                </a:cubicBezTo>
                <a:cubicBezTo>
                  <a:pt x="155575" y="213245"/>
                  <a:pt x="157407" y="211047"/>
                  <a:pt x="159971" y="211047"/>
                </a:cubicBezTo>
                <a:close/>
                <a:moveTo>
                  <a:pt x="99520" y="211047"/>
                </a:moveTo>
                <a:lnTo>
                  <a:pt x="131899" y="211047"/>
                </a:lnTo>
                <a:cubicBezTo>
                  <a:pt x="134390" y="211047"/>
                  <a:pt x="136169" y="213245"/>
                  <a:pt x="136169" y="215810"/>
                </a:cubicBezTo>
                <a:cubicBezTo>
                  <a:pt x="136169" y="218374"/>
                  <a:pt x="134390" y="220206"/>
                  <a:pt x="131899" y="220206"/>
                </a:cubicBezTo>
                <a:lnTo>
                  <a:pt x="99520" y="220206"/>
                </a:lnTo>
                <a:cubicBezTo>
                  <a:pt x="97029" y="220206"/>
                  <a:pt x="95250" y="218374"/>
                  <a:pt x="95250" y="215810"/>
                </a:cubicBezTo>
                <a:cubicBezTo>
                  <a:pt x="95250" y="213245"/>
                  <a:pt x="97029" y="211047"/>
                  <a:pt x="99520" y="211047"/>
                </a:cubicBezTo>
                <a:close/>
                <a:moveTo>
                  <a:pt x="39687" y="211047"/>
                </a:moveTo>
                <a:lnTo>
                  <a:pt x="73024" y="211047"/>
                </a:lnTo>
                <a:cubicBezTo>
                  <a:pt x="75589" y="211047"/>
                  <a:pt x="77421" y="213245"/>
                  <a:pt x="77421" y="215810"/>
                </a:cubicBezTo>
                <a:cubicBezTo>
                  <a:pt x="77421" y="218374"/>
                  <a:pt x="75589" y="220206"/>
                  <a:pt x="73024" y="220206"/>
                </a:cubicBezTo>
                <a:lnTo>
                  <a:pt x="39687" y="220206"/>
                </a:lnTo>
                <a:cubicBezTo>
                  <a:pt x="36757" y="220206"/>
                  <a:pt x="34925" y="218374"/>
                  <a:pt x="34925" y="215810"/>
                </a:cubicBezTo>
                <a:cubicBezTo>
                  <a:pt x="34925" y="213245"/>
                  <a:pt x="36757" y="211047"/>
                  <a:pt x="39687" y="211047"/>
                </a:cubicBezTo>
                <a:close/>
                <a:moveTo>
                  <a:pt x="231675" y="135917"/>
                </a:moveTo>
                <a:cubicBezTo>
                  <a:pt x="227365" y="135917"/>
                  <a:pt x="222336" y="137358"/>
                  <a:pt x="219463" y="140241"/>
                </a:cubicBezTo>
                <a:cubicBezTo>
                  <a:pt x="219463" y="140241"/>
                  <a:pt x="219463" y="140601"/>
                  <a:pt x="219104" y="140601"/>
                </a:cubicBezTo>
                <a:cubicBezTo>
                  <a:pt x="223414" y="147807"/>
                  <a:pt x="223414" y="156453"/>
                  <a:pt x="219104" y="164019"/>
                </a:cubicBezTo>
                <a:cubicBezTo>
                  <a:pt x="219463" y="164019"/>
                  <a:pt x="219463" y="164019"/>
                  <a:pt x="219463" y="164019"/>
                </a:cubicBezTo>
                <a:cubicBezTo>
                  <a:pt x="222336" y="166902"/>
                  <a:pt x="227365" y="168703"/>
                  <a:pt x="231675" y="168703"/>
                </a:cubicBezTo>
                <a:cubicBezTo>
                  <a:pt x="240654" y="168703"/>
                  <a:pt x="247837" y="161137"/>
                  <a:pt x="247837" y="152490"/>
                </a:cubicBezTo>
                <a:cubicBezTo>
                  <a:pt x="247837" y="143123"/>
                  <a:pt x="240654" y="135917"/>
                  <a:pt x="231675" y="135917"/>
                </a:cubicBezTo>
                <a:close/>
                <a:moveTo>
                  <a:pt x="231675" y="126910"/>
                </a:moveTo>
                <a:cubicBezTo>
                  <a:pt x="245682" y="126910"/>
                  <a:pt x="256816" y="138439"/>
                  <a:pt x="256816" y="152490"/>
                </a:cubicBezTo>
                <a:cubicBezTo>
                  <a:pt x="256816" y="166181"/>
                  <a:pt x="245682" y="177350"/>
                  <a:pt x="231675" y="177350"/>
                </a:cubicBezTo>
                <a:cubicBezTo>
                  <a:pt x="225569" y="177350"/>
                  <a:pt x="219104" y="174828"/>
                  <a:pt x="214794" y="170865"/>
                </a:cubicBezTo>
                <a:cubicBezTo>
                  <a:pt x="214435" y="170504"/>
                  <a:pt x="214435" y="170504"/>
                  <a:pt x="214435" y="170504"/>
                </a:cubicBezTo>
                <a:cubicBezTo>
                  <a:pt x="209766" y="175188"/>
                  <a:pt x="203301" y="177350"/>
                  <a:pt x="197195" y="177350"/>
                </a:cubicBezTo>
                <a:cubicBezTo>
                  <a:pt x="190730" y="177350"/>
                  <a:pt x="184265" y="174828"/>
                  <a:pt x="179237" y="170144"/>
                </a:cubicBezTo>
                <a:cubicBezTo>
                  <a:pt x="177800" y="168343"/>
                  <a:pt x="177800" y="165460"/>
                  <a:pt x="179237" y="163659"/>
                </a:cubicBezTo>
                <a:cubicBezTo>
                  <a:pt x="181033" y="162218"/>
                  <a:pt x="183906" y="162218"/>
                  <a:pt x="185702" y="163659"/>
                </a:cubicBezTo>
                <a:cubicBezTo>
                  <a:pt x="192167" y="170144"/>
                  <a:pt x="202582" y="170144"/>
                  <a:pt x="208688" y="163659"/>
                </a:cubicBezTo>
                <a:cubicBezTo>
                  <a:pt x="215153" y="157534"/>
                  <a:pt x="215153" y="147086"/>
                  <a:pt x="208688" y="140601"/>
                </a:cubicBezTo>
                <a:cubicBezTo>
                  <a:pt x="206892" y="138799"/>
                  <a:pt x="206892" y="135917"/>
                  <a:pt x="208688" y="134476"/>
                </a:cubicBezTo>
                <a:cubicBezTo>
                  <a:pt x="210125" y="133035"/>
                  <a:pt x="212639" y="132675"/>
                  <a:pt x="214435" y="133755"/>
                </a:cubicBezTo>
                <a:cubicBezTo>
                  <a:pt x="214435" y="133755"/>
                  <a:pt x="214435" y="133755"/>
                  <a:pt x="214794" y="133755"/>
                </a:cubicBezTo>
                <a:cubicBezTo>
                  <a:pt x="219104" y="129432"/>
                  <a:pt x="225569" y="126910"/>
                  <a:pt x="231675" y="126910"/>
                </a:cubicBezTo>
                <a:close/>
                <a:moveTo>
                  <a:pt x="45289" y="126910"/>
                </a:moveTo>
                <a:lnTo>
                  <a:pt x="77812" y="126910"/>
                </a:lnTo>
                <a:cubicBezTo>
                  <a:pt x="80314" y="126910"/>
                  <a:pt x="82458" y="129072"/>
                  <a:pt x="82458" y="131233"/>
                </a:cubicBezTo>
                <a:cubicBezTo>
                  <a:pt x="82458" y="133755"/>
                  <a:pt x="80314" y="135917"/>
                  <a:pt x="77812" y="135917"/>
                </a:cubicBezTo>
                <a:lnTo>
                  <a:pt x="45289" y="135917"/>
                </a:lnTo>
                <a:cubicBezTo>
                  <a:pt x="44217" y="135917"/>
                  <a:pt x="43860" y="136638"/>
                  <a:pt x="43860" y="137358"/>
                </a:cubicBezTo>
                <a:lnTo>
                  <a:pt x="43860" y="167262"/>
                </a:lnTo>
                <a:cubicBezTo>
                  <a:pt x="43860" y="167622"/>
                  <a:pt x="44217" y="168703"/>
                  <a:pt x="45289" y="168703"/>
                </a:cubicBezTo>
                <a:lnTo>
                  <a:pt x="92465" y="168703"/>
                </a:lnTo>
                <a:cubicBezTo>
                  <a:pt x="93180" y="168703"/>
                  <a:pt x="93895" y="167622"/>
                  <a:pt x="93895" y="167262"/>
                </a:cubicBezTo>
                <a:lnTo>
                  <a:pt x="93895" y="157894"/>
                </a:lnTo>
                <a:cubicBezTo>
                  <a:pt x="93895" y="155372"/>
                  <a:pt x="95682" y="153211"/>
                  <a:pt x="98183" y="153211"/>
                </a:cubicBezTo>
                <a:cubicBezTo>
                  <a:pt x="100685" y="153211"/>
                  <a:pt x="102829" y="155372"/>
                  <a:pt x="102829" y="157894"/>
                </a:cubicBezTo>
                <a:lnTo>
                  <a:pt x="102829" y="167262"/>
                </a:lnTo>
                <a:cubicBezTo>
                  <a:pt x="102829" y="173026"/>
                  <a:pt x="98183" y="177350"/>
                  <a:pt x="92465" y="177350"/>
                </a:cubicBezTo>
                <a:lnTo>
                  <a:pt x="45289" y="177350"/>
                </a:lnTo>
                <a:cubicBezTo>
                  <a:pt x="39571" y="177350"/>
                  <a:pt x="34925" y="173026"/>
                  <a:pt x="34925" y="167262"/>
                </a:cubicBezTo>
                <a:lnTo>
                  <a:pt x="34925" y="137358"/>
                </a:lnTo>
                <a:cubicBezTo>
                  <a:pt x="34925" y="131594"/>
                  <a:pt x="39571" y="126910"/>
                  <a:pt x="45289" y="126910"/>
                </a:cubicBezTo>
                <a:close/>
                <a:moveTo>
                  <a:pt x="22287" y="103437"/>
                </a:moveTo>
                <a:cubicBezTo>
                  <a:pt x="15098" y="103437"/>
                  <a:pt x="8987" y="109548"/>
                  <a:pt x="8987" y="117097"/>
                </a:cubicBezTo>
                <a:lnTo>
                  <a:pt x="8987" y="270950"/>
                </a:lnTo>
                <a:cubicBezTo>
                  <a:pt x="8987" y="278499"/>
                  <a:pt x="15098" y="284251"/>
                  <a:pt x="22287" y="284251"/>
                </a:cubicBezTo>
                <a:lnTo>
                  <a:pt x="271041" y="284251"/>
                </a:lnTo>
                <a:cubicBezTo>
                  <a:pt x="278230" y="284251"/>
                  <a:pt x="284341" y="278499"/>
                  <a:pt x="284341" y="270950"/>
                </a:cubicBezTo>
                <a:lnTo>
                  <a:pt x="284341" y="117097"/>
                </a:lnTo>
                <a:cubicBezTo>
                  <a:pt x="284341" y="109548"/>
                  <a:pt x="278230" y="103437"/>
                  <a:pt x="271041" y="103437"/>
                </a:cubicBezTo>
                <a:lnTo>
                  <a:pt x="220715" y="103437"/>
                </a:lnTo>
                <a:cubicBezTo>
                  <a:pt x="210290" y="139744"/>
                  <a:pt x="152056" y="183599"/>
                  <a:pt x="149180" y="185756"/>
                </a:cubicBezTo>
                <a:cubicBezTo>
                  <a:pt x="148461" y="186475"/>
                  <a:pt x="147383" y="186475"/>
                  <a:pt x="146664" y="186475"/>
                </a:cubicBezTo>
                <a:cubicBezTo>
                  <a:pt x="145585" y="186475"/>
                  <a:pt x="144867" y="186475"/>
                  <a:pt x="143788" y="185756"/>
                </a:cubicBezTo>
                <a:cubicBezTo>
                  <a:pt x="141272" y="183599"/>
                  <a:pt x="83037" y="139744"/>
                  <a:pt x="72972" y="103437"/>
                </a:cubicBezTo>
                <a:lnTo>
                  <a:pt x="22287" y="103437"/>
                </a:lnTo>
                <a:close/>
                <a:moveTo>
                  <a:pt x="146664" y="56186"/>
                </a:moveTo>
                <a:cubicBezTo>
                  <a:pt x="139820" y="56186"/>
                  <a:pt x="134417" y="61953"/>
                  <a:pt x="134417" y="68441"/>
                </a:cubicBezTo>
                <a:cubicBezTo>
                  <a:pt x="134417" y="72045"/>
                  <a:pt x="136218" y="75650"/>
                  <a:pt x="139460" y="77812"/>
                </a:cubicBezTo>
                <a:cubicBezTo>
                  <a:pt x="140540" y="78894"/>
                  <a:pt x="141261" y="80335"/>
                  <a:pt x="140900" y="82138"/>
                </a:cubicBezTo>
                <a:lnTo>
                  <a:pt x="135498" y="112776"/>
                </a:lnTo>
                <a:lnTo>
                  <a:pt x="157830" y="112776"/>
                </a:lnTo>
                <a:lnTo>
                  <a:pt x="152427" y="82138"/>
                </a:lnTo>
                <a:cubicBezTo>
                  <a:pt x="152066" y="80335"/>
                  <a:pt x="152787" y="78894"/>
                  <a:pt x="154228" y="77812"/>
                </a:cubicBezTo>
                <a:cubicBezTo>
                  <a:pt x="157109" y="75650"/>
                  <a:pt x="158550" y="72045"/>
                  <a:pt x="158550" y="68441"/>
                </a:cubicBezTo>
                <a:cubicBezTo>
                  <a:pt x="158550" y="61953"/>
                  <a:pt x="153507" y="56186"/>
                  <a:pt x="146664" y="56186"/>
                </a:cubicBezTo>
                <a:close/>
                <a:moveTo>
                  <a:pt x="146664" y="47535"/>
                </a:moveTo>
                <a:cubicBezTo>
                  <a:pt x="158190" y="47535"/>
                  <a:pt x="167915" y="56907"/>
                  <a:pt x="167915" y="68441"/>
                </a:cubicBezTo>
                <a:cubicBezTo>
                  <a:pt x="167915" y="73847"/>
                  <a:pt x="165394" y="79254"/>
                  <a:pt x="161792" y="82859"/>
                </a:cubicBezTo>
                <a:lnTo>
                  <a:pt x="167555" y="116380"/>
                </a:lnTo>
                <a:cubicBezTo>
                  <a:pt x="167915" y="117822"/>
                  <a:pt x="167555" y="119264"/>
                  <a:pt x="166834" y="120345"/>
                </a:cubicBezTo>
                <a:cubicBezTo>
                  <a:pt x="165754" y="121066"/>
                  <a:pt x="164673" y="121787"/>
                  <a:pt x="163232" y="121787"/>
                </a:cubicBezTo>
                <a:lnTo>
                  <a:pt x="130095" y="121787"/>
                </a:lnTo>
                <a:cubicBezTo>
                  <a:pt x="128654" y="121787"/>
                  <a:pt x="127573" y="121066"/>
                  <a:pt x="126493" y="120345"/>
                </a:cubicBezTo>
                <a:cubicBezTo>
                  <a:pt x="125772" y="119264"/>
                  <a:pt x="125412" y="117822"/>
                  <a:pt x="125772" y="116380"/>
                </a:cubicBezTo>
                <a:lnTo>
                  <a:pt x="131535" y="82859"/>
                </a:lnTo>
                <a:cubicBezTo>
                  <a:pt x="127933" y="79254"/>
                  <a:pt x="125412" y="73847"/>
                  <a:pt x="125412" y="68441"/>
                </a:cubicBezTo>
                <a:cubicBezTo>
                  <a:pt x="125412" y="56907"/>
                  <a:pt x="135137" y="47535"/>
                  <a:pt x="146664" y="47535"/>
                </a:cubicBezTo>
                <a:close/>
                <a:moveTo>
                  <a:pt x="146664" y="8897"/>
                </a:moveTo>
                <a:lnTo>
                  <a:pt x="80162" y="31184"/>
                </a:lnTo>
                <a:lnTo>
                  <a:pt x="80162" y="93372"/>
                </a:lnTo>
                <a:cubicBezTo>
                  <a:pt x="80162" y="122849"/>
                  <a:pt x="134082" y="166704"/>
                  <a:pt x="146664" y="176410"/>
                </a:cubicBezTo>
                <a:cubicBezTo>
                  <a:pt x="159245" y="166704"/>
                  <a:pt x="213525" y="122849"/>
                  <a:pt x="213525" y="93372"/>
                </a:cubicBezTo>
                <a:lnTo>
                  <a:pt x="213525" y="31184"/>
                </a:lnTo>
                <a:lnTo>
                  <a:pt x="146664" y="8897"/>
                </a:lnTo>
                <a:close/>
                <a:moveTo>
                  <a:pt x="145226" y="269"/>
                </a:moveTo>
                <a:cubicBezTo>
                  <a:pt x="146304" y="-90"/>
                  <a:pt x="147023" y="-90"/>
                  <a:pt x="148102" y="269"/>
                </a:cubicBezTo>
                <a:lnTo>
                  <a:pt x="219277" y="23635"/>
                </a:lnTo>
                <a:cubicBezTo>
                  <a:pt x="221074" y="24354"/>
                  <a:pt x="222153" y="26151"/>
                  <a:pt x="222153" y="27949"/>
                </a:cubicBezTo>
                <a:lnTo>
                  <a:pt x="222153" y="93372"/>
                </a:lnTo>
                <a:cubicBezTo>
                  <a:pt x="222153" y="93732"/>
                  <a:pt x="222153" y="94451"/>
                  <a:pt x="222153" y="94810"/>
                </a:cubicBezTo>
                <a:lnTo>
                  <a:pt x="271041" y="94810"/>
                </a:lnTo>
                <a:cubicBezTo>
                  <a:pt x="283263" y="94810"/>
                  <a:pt x="293328" y="104875"/>
                  <a:pt x="293328" y="117097"/>
                </a:cubicBezTo>
                <a:lnTo>
                  <a:pt x="293328" y="270950"/>
                </a:lnTo>
                <a:cubicBezTo>
                  <a:pt x="293328" y="283172"/>
                  <a:pt x="283263" y="293238"/>
                  <a:pt x="271041" y="293238"/>
                </a:cubicBezTo>
                <a:lnTo>
                  <a:pt x="22287" y="293238"/>
                </a:lnTo>
                <a:cubicBezTo>
                  <a:pt x="10065" y="293238"/>
                  <a:pt x="0" y="283172"/>
                  <a:pt x="0" y="270950"/>
                </a:cubicBezTo>
                <a:lnTo>
                  <a:pt x="0" y="117097"/>
                </a:lnTo>
                <a:cubicBezTo>
                  <a:pt x="0" y="104875"/>
                  <a:pt x="10065" y="94810"/>
                  <a:pt x="22287" y="94810"/>
                </a:cubicBezTo>
                <a:lnTo>
                  <a:pt x="71175" y="94810"/>
                </a:lnTo>
                <a:cubicBezTo>
                  <a:pt x="71175" y="94451"/>
                  <a:pt x="71175" y="93732"/>
                  <a:pt x="71175" y="93372"/>
                </a:cubicBezTo>
                <a:lnTo>
                  <a:pt x="71175" y="27949"/>
                </a:lnTo>
                <a:cubicBezTo>
                  <a:pt x="71175" y="26151"/>
                  <a:pt x="72253" y="24354"/>
                  <a:pt x="74051" y="23635"/>
                </a:cubicBezTo>
                <a:lnTo>
                  <a:pt x="145226" y="26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4654"/>
              </a:solidFill>
              <a:latin typeface="Poppins"/>
              <a:ea typeface="Poppins"/>
              <a:cs typeface="Poppins"/>
              <a:sym typeface="Poppins"/>
            </a:endParaRPr>
          </a:p>
        </p:txBody>
      </p:sp>
      <p:sp>
        <p:nvSpPr>
          <p:cNvPr id="249" name="Google Shape;249;g1460fb7daa4_0_44"/>
          <p:cNvSpPr/>
          <p:nvPr/>
        </p:nvSpPr>
        <p:spPr>
          <a:xfrm>
            <a:off x="1355846" y="2439108"/>
            <a:ext cx="2879700" cy="2528400"/>
          </a:xfrm>
          <a:prstGeom prst="ellipse">
            <a:avLst/>
          </a:prstGeom>
          <a:solidFill>
            <a:schemeClr val="dk2"/>
          </a:solidFill>
          <a:ln w="9525" cap="flat" cmpd="sng">
            <a:solidFill>
              <a:srgbClr val="0046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400"/>
              <a:buFont typeface="Arial"/>
              <a:buNone/>
            </a:pPr>
            <a:r>
              <a:rPr lang="en-US" sz="2300" b="1">
                <a:solidFill>
                  <a:schemeClr val="lt1"/>
                </a:solidFill>
                <a:latin typeface="Poppins"/>
                <a:ea typeface="Poppins"/>
                <a:cs typeface="Poppins"/>
                <a:sym typeface="Poppins"/>
              </a:rPr>
              <a:t>Preliminary Prep</a:t>
            </a:r>
            <a:endParaRPr sz="3300" b="1" i="0" u="none" strike="noStrike" cap="none">
              <a:solidFill>
                <a:srgbClr val="FFFFFF"/>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1_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RECA Green">
  <a:themeElements>
    <a:clrScheme name="NRECA">
      <a:dk1>
        <a:srgbClr val="000000"/>
      </a:dk1>
      <a:lt1>
        <a:srgbClr val="FFFFFF"/>
      </a:lt1>
      <a:dk2>
        <a:srgbClr val="008953"/>
      </a:dk2>
      <a:lt2>
        <a:srgbClr val="E7E6E6"/>
      </a:lt2>
      <a:accent1>
        <a:srgbClr val="008953"/>
      </a:accent1>
      <a:accent2>
        <a:srgbClr val="34BBC3"/>
      </a:accent2>
      <a:accent3>
        <a:srgbClr val="FBAE1A"/>
      </a:accent3>
      <a:accent4>
        <a:srgbClr val="A5CD38"/>
      </a:accent4>
      <a:accent5>
        <a:srgbClr val="F04B43"/>
      </a:accent5>
      <a:accent6>
        <a:srgbClr val="653065"/>
      </a:accent6>
      <a:hlink>
        <a:srgbClr val="8A9E97"/>
      </a:hlink>
      <a:folHlink>
        <a:srgbClr val="4444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AA395377A484D802307494C348104" ma:contentTypeVersion="3" ma:contentTypeDescription="Create a new document." ma:contentTypeScope="" ma:versionID="c9f022d3e73822f93f291ccf08d35aaa">
  <xsd:schema xmlns:xsd="http://www.w3.org/2001/XMLSchema" xmlns:xs="http://www.w3.org/2001/XMLSchema" xmlns:p="http://schemas.microsoft.com/office/2006/metadata/properties" xmlns:ns1="http://schemas.microsoft.com/sharepoint/v3" xmlns:ns2="a4e463fd-3357-4122-a0ef-c6df942648c0" targetNamespace="http://schemas.microsoft.com/office/2006/metadata/properties" ma:root="true" ma:fieldsID="d7827631b39bd91dbb8c02d7f190ace1" ns1:_="" ns2:_="">
    <xsd:import namespace="http://schemas.microsoft.com/sharepoint/v3"/>
    <xsd:import namespace="a4e463fd-3357-4122-a0ef-c6df942648c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463fd-3357-4122-a0ef-c6df942648c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a4e463fd-3357-4122-a0ef-c6df942648c0">COOP-78873870-6</_dlc_DocId>
    <_dlc_DocIdUrl xmlns="a4e463fd-3357-4122-a0ef-c6df942648c0">
      <Url>http://publish.prod.cooperative.nreca.org/conferences-education/web-based-learning/_layouts/15/DocIdRedir.aspx?ID=COOP-78873870-6</Url>
      <Description>COOP-78873870-6</Description>
    </_dlc_DocIdUrl>
  </documentManagement>
</p:properties>
</file>

<file path=customXml/itemProps1.xml><?xml version="1.0" encoding="utf-8"?>
<ds:datastoreItem xmlns:ds="http://schemas.openxmlformats.org/officeDocument/2006/customXml" ds:itemID="{C22B55FD-2AC5-4489-AFDB-97B8738AEDDD}"/>
</file>

<file path=customXml/itemProps2.xml><?xml version="1.0" encoding="utf-8"?>
<ds:datastoreItem xmlns:ds="http://schemas.openxmlformats.org/officeDocument/2006/customXml" ds:itemID="{EE5A313C-FEFB-4743-B8B0-DE51ED6EDFAD}"/>
</file>

<file path=customXml/itemProps3.xml><?xml version="1.0" encoding="utf-8"?>
<ds:datastoreItem xmlns:ds="http://schemas.openxmlformats.org/officeDocument/2006/customXml" ds:itemID="{A8974649-9E72-43EA-A6A6-9DE31CDCC500}"/>
</file>

<file path=customXml/itemProps4.xml><?xml version="1.0" encoding="utf-8"?>
<ds:datastoreItem xmlns:ds="http://schemas.openxmlformats.org/officeDocument/2006/customXml" ds:itemID="{7F331064-03CF-446F-97A9-9A70D89C8C73}"/>
</file>

<file path=docProps/app.xml><?xml version="1.0" encoding="utf-8"?>
<Properties xmlns="http://schemas.openxmlformats.org/officeDocument/2006/extended-properties" xmlns:vt="http://schemas.openxmlformats.org/officeDocument/2006/docPropsVTypes">
  <TotalTime>9</TotalTime>
  <Words>1093</Words>
  <Application>Microsoft Office PowerPoint</Application>
  <PresentationFormat>Widescreen</PresentationFormat>
  <Paragraphs>179</Paragraphs>
  <Slides>24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Lucida Grande</vt:lpstr>
      <vt:lpstr>Poppins</vt:lpstr>
      <vt:lpstr>Times New Roman</vt:lpstr>
      <vt:lpstr>Times</vt:lpstr>
      <vt:lpstr>Arial</vt:lpstr>
      <vt:lpstr>Calibri</vt:lpstr>
      <vt:lpstr>1_NRECA Green</vt:lpstr>
      <vt:lpstr>NRECA Green</vt:lpstr>
      <vt:lpstr>Grant Writing Support Program Webinar</vt:lpstr>
      <vt:lpstr>Contact Technical Support</vt:lpstr>
      <vt:lpstr>Submit Your Questions</vt:lpstr>
      <vt:lpstr>Download Today’s Files</vt:lpstr>
      <vt:lpstr>Agenda</vt:lpstr>
      <vt:lpstr>Helpful Links</vt:lpstr>
      <vt:lpstr>Writing Services: Preliminary Prep</vt:lpstr>
      <vt:lpstr>Writing Services: Preliminary Prep</vt:lpstr>
      <vt:lpstr>Writing Services: Preliminary Prep</vt:lpstr>
      <vt:lpstr>Writing Services: Preliminary Prep</vt:lpstr>
      <vt:lpstr>Writing Services: Preliminary Prep</vt:lpstr>
      <vt:lpstr>\Writing Services: Preliminary Prep</vt:lpstr>
      <vt:lpstr>Proposal Process</vt:lpstr>
      <vt:lpstr>Portal Questionnaire</vt:lpstr>
      <vt:lpstr>Portal Questionnaire</vt:lpstr>
      <vt:lpstr>Portal Questionnaire</vt:lpstr>
      <vt:lpstr>Portal Questionnaire</vt:lpstr>
      <vt:lpstr>Portal Questionnaire</vt:lpstr>
      <vt:lpstr>FAQs</vt:lpstr>
      <vt:lpstr>FAQs</vt:lpstr>
      <vt:lpstr>FAQs</vt:lpstr>
      <vt:lpstr>FAQs</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Support Program Webinar</dc:title>
  <dc:creator>Kendra Matarozza</dc:creator>
  <cp:lastModifiedBy>Tyler, Candice</cp:lastModifiedBy>
  <cp:revision>6</cp:revision>
  <dcterms:created xsi:type="dcterms:W3CDTF">2020-04-02T13:31:00Z</dcterms:created>
  <dcterms:modified xsi:type="dcterms:W3CDTF">2022-08-26T23:11:11Z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3d15be2f-7909-4b93-8e86-8dac1ff4a0d1</vt:lpwstr>
  </property>
  <property fmtid="{D5CDD505-2E9C-101B-9397-08002B2CF9AE}" pid="4" name="ContentTypeId">
    <vt:lpwstr>0x01010059BAA395377A484D802307494C348104</vt:lpwstr>
  </property>
  <property fmtid="{D5CDD505-2E9C-101B-9397-08002B2CF9AE}" pid="5" name="TaxCatchAll">
    <vt:lpwstr/>
  </property>
  <property fmtid="{D5CDD505-2E9C-101B-9397-08002B2CF9AE}" pid="6" name="TaxKeywordTaxHTField">
    <vt:lpwstr/>
  </property>
</Properties>
</file>